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8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389" r:id="rId10"/>
    <p:sldId id="418" r:id="rId11"/>
    <p:sldId id="419" r:id="rId12"/>
    <p:sldId id="39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CCFF"/>
    <a:srgbClr val="00FF00"/>
    <a:srgbClr val="FFFF00"/>
    <a:srgbClr val="FF6600"/>
    <a:srgbClr val="CC99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931EAAD-D1F3-415C-8C4C-A841D42C3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0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03D58B-D834-4E98-B325-0A03C4844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F3EE6-0EC2-4F2A-9187-3BA700E32D2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7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A0FAF0-22C8-4080-8B90-0BBE38C4D9BD}" type="slidenum">
              <a:rPr lang="en-US" sz="1200" b="0" smtClean="0">
                <a:latin typeface="Times New Roman" pitchFamily="18" charset="0"/>
              </a:rPr>
              <a:pPr/>
              <a:t>10</a:t>
            </a:fld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0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A0FAF0-22C8-4080-8B90-0BBE38C4D9BD}" type="slidenum">
              <a:rPr lang="en-US" sz="1200" b="0" smtClean="0">
                <a:latin typeface="Times New Roman" pitchFamily="18" charset="0"/>
              </a:rPr>
              <a:pPr/>
              <a:t>11</a:t>
            </a:fld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7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A0FAF0-22C8-4080-8B90-0BBE38C4D9BD}" type="slidenum">
              <a:rPr lang="en-US" sz="1200" b="0" smtClean="0">
                <a:latin typeface="Times New Roman" pitchFamily="18" charset="0"/>
              </a:rPr>
              <a:pPr/>
              <a:t>12</a:t>
            </a:fld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2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bevel">
            <a:avLst>
              <a:gd name="adj" fmla="val 12500"/>
            </a:avLst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 rot="16200000">
            <a:off x="-2804319" y="3198020"/>
            <a:ext cx="6613525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CC00"/>
                    </a:gs>
                  </a:gsLst>
                  <a:lin ang="108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Narrow"/>
              </a:rPr>
              <a:t>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latin typeface="+mn-lt"/>
              </a:rPr>
              <a:t>  Penmen Press: Writing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27125" y="6172200"/>
            <a:ext cx="5197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81000"/>
            <a:ext cx="3962400" cy="838200"/>
          </a:xfrm>
          <a:effectLst>
            <a:outerShdw dist="56796" dir="1593903" algn="ctr" rotWithShape="0">
              <a:schemeClr val="tx1"/>
            </a:outerShdw>
          </a:effectLst>
        </p:spPr>
        <p:txBody>
          <a:bodyPr anchor="t"/>
          <a:lstStyle>
            <a:lvl1pPr algn="l">
              <a:defRPr sz="4800">
                <a:solidFill>
                  <a:schemeClr val="hlink"/>
                </a:solidFill>
                <a:effectLst/>
              </a:defRPr>
            </a:lvl1pPr>
          </a:lstStyle>
          <a:p>
            <a:r>
              <a:rPr lang="en-US"/>
              <a:t>CHAPTER #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bevel">
            <a:avLst>
              <a:gd name="adj" fmla="val 12500"/>
            </a:avLst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WordArt 9"/>
          <p:cNvSpPr>
            <a:spLocks noChangeArrowheads="1" noChangeShapeType="1" noTextEdit="1"/>
          </p:cNvSpPr>
          <p:nvPr/>
        </p:nvSpPr>
        <p:spPr bwMode="auto">
          <a:xfrm rot="16200000">
            <a:off x="-2804319" y="3198020"/>
            <a:ext cx="6613525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0" kern="10" baseline="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9900"/>
                    </a:gs>
                  </a:gsLst>
                  <a:lin ang="108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Narrow"/>
              </a:rPr>
              <a:t> 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latin typeface="Arial" charset="0"/>
                <a:ea typeface="+mn-ea"/>
                <a:cs typeface="+mn-cs"/>
              </a:rPr>
              <a:t>Penmen Press: Writing 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92D050"/>
              </a:solidFill>
              <a:effectLst/>
              <a:latin typeface="+mn-lt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229600" y="6400800"/>
            <a:ext cx="762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>
              <a:defRPr/>
            </a:pPr>
            <a:fld id="{FFF7E130-A820-4C35-BC0E-BCB97F03E78F}" type="slidenum">
              <a:rPr lang="en-US" sz="80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336699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43000" y="6400800"/>
            <a:ext cx="2819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endParaRPr lang="en-US" sz="800" dirty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504825" indent="-504825" algn="l" rtl="0" eaLnBrk="0" fontAlgn="base" hangingPunct="0">
        <a:spcBef>
          <a:spcPct val="0"/>
        </a:spcBef>
        <a:spcAft>
          <a:spcPct val="50000"/>
        </a:spcAft>
        <a:buClr>
          <a:srgbClr val="92D050"/>
        </a:buClr>
        <a:buSzPct val="80000"/>
        <a:buFont typeface="Monotype Sorts" pitchFamily="2" charset="2"/>
        <a:buChar char="n"/>
        <a:defRPr sz="3200">
          <a:solidFill>
            <a:srgbClr val="0066FF"/>
          </a:solidFill>
          <a:latin typeface="+mn-lt"/>
          <a:ea typeface="+mn-ea"/>
          <a:cs typeface="+mn-cs"/>
        </a:defRPr>
      </a:lvl1pPr>
      <a:lvl2pPr marL="1092200" indent="-473075" algn="l" rtl="0" eaLnBrk="0" fontAlgn="base" hangingPunct="0">
        <a:spcBef>
          <a:spcPct val="0"/>
        </a:spcBef>
        <a:spcAft>
          <a:spcPct val="50000"/>
        </a:spcAft>
        <a:buClr>
          <a:srgbClr val="92D050"/>
        </a:buClr>
        <a:buSzPct val="70000"/>
        <a:buFont typeface="Monotype Sorts" pitchFamily="2" charset="2"/>
        <a:buChar char="n"/>
        <a:defRPr sz="2800">
          <a:solidFill>
            <a:srgbClr val="0066FF"/>
          </a:solidFill>
          <a:latin typeface="+mn-lt"/>
        </a:defRPr>
      </a:lvl2pPr>
      <a:lvl3pPr marL="1541463" indent="-334963" algn="l" rtl="0" eaLnBrk="0" fontAlgn="base" hangingPunct="0">
        <a:spcBef>
          <a:spcPct val="0"/>
        </a:spcBef>
        <a:spcAft>
          <a:spcPct val="50000"/>
        </a:spcAft>
        <a:buClr>
          <a:srgbClr val="92D050"/>
        </a:buClr>
        <a:buSzPct val="80000"/>
        <a:buFont typeface="Monotype Sorts" pitchFamily="2" charset="2"/>
        <a:buChar char="n"/>
        <a:defRPr sz="2400">
          <a:solidFill>
            <a:srgbClr val="0066FF"/>
          </a:solidFill>
          <a:latin typeface="+mn-lt"/>
        </a:defRPr>
      </a:lvl3pPr>
      <a:lvl4pPr marL="1884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marL="22272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26844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31416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3598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40560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19200" y="488373"/>
            <a:ext cx="739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5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latin typeface="+mn-lt"/>
              </a:rPr>
              <a:t>Do We Have A Story?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49BC73-9384-469D-B33D-B2816170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28" y="2590800"/>
            <a:ext cx="3159074" cy="36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6A701DC-C1E7-47E0-BF4D-3FED21ED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32906"/>
            <a:ext cx="4227820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b"/>
          <a:lstStyle/>
          <a:p>
            <a:pPr algn="r"/>
            <a:r>
              <a:rPr lang="en-US" sz="4000" dirty="0">
                <a:effectLst/>
              </a:rPr>
              <a:t> 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800" dirty="0">
                <a:solidFill>
                  <a:srgbClr val="92D050"/>
                </a:solidFill>
              </a:rPr>
              <a:t>What’s Going Into Your Story?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230745" y="1371600"/>
            <a:ext cx="7162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What SNHU-centric stories could the Penmen Press cover?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What readers would care? How might it impact them? What would keep them reading?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Who would you want to interview this afternoon to be able to have a story posted by tomorrow?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Why can’t The Penmen Press run the announcement?</a:t>
            </a:r>
            <a:endParaRPr lang="en-US" sz="22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38969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b"/>
          <a:lstStyle/>
          <a:p>
            <a:pPr algn="r"/>
            <a:r>
              <a:rPr lang="en-US" sz="4000" dirty="0">
                <a:effectLst/>
              </a:rPr>
              <a:t> 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800" dirty="0">
                <a:solidFill>
                  <a:srgbClr val="92D050"/>
                </a:solidFill>
              </a:rPr>
              <a:t>What’s Going Into Your Story?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230745" y="1371600"/>
            <a:ext cx="7162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What do we know about crime on campus? Crime in </a:t>
            </a:r>
            <a:r>
              <a:rPr lang="en-US" sz="2400" dirty="0" err="1">
                <a:solidFill>
                  <a:srgbClr val="0066FF"/>
                </a:solidFill>
              </a:rPr>
              <a:t>Manchvegas</a:t>
            </a:r>
            <a:r>
              <a:rPr lang="en-US" sz="2400" dirty="0">
                <a:solidFill>
                  <a:srgbClr val="0066FF"/>
                </a:solidFill>
              </a:rPr>
              <a:t>?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How many of our readers are over 21 and able to buy this?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Does SNHU have any policy about Tasers or weapons on campus?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Are there any dangers of this device in the hands of students? What could possibly go wrong?</a:t>
            </a:r>
            <a:endParaRPr lang="en-US" sz="22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24073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b"/>
          <a:lstStyle/>
          <a:p>
            <a:pPr algn="r"/>
            <a:r>
              <a:rPr lang="en-US" sz="4000" dirty="0">
                <a:effectLst/>
              </a:rPr>
              <a:t> 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800" dirty="0">
                <a:solidFill>
                  <a:srgbClr val="92D050"/>
                </a:solidFill>
              </a:rPr>
              <a:t>What’s Going Into Your Story?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230745" y="1371600"/>
            <a:ext cx="7162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What’s your goal/objective? What’s your story about? Do you have an angle? 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What readers would care? How might it impact them? What would keep them reading?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Who would you want to interview this afternoon to be able to have a story posted by tomorrow?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66FF"/>
              </a:solidFill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66FF"/>
                </a:solidFill>
              </a:rPr>
              <a:t> Why would it be crucial to have an accurate and balanced story ready by close of business today?</a:t>
            </a:r>
            <a:endParaRPr lang="en-US" sz="22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74496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News From</a:t>
            </a:r>
            <a:r>
              <a:rPr lang="en-US" b="1" dirty="0"/>
              <a:t> Apple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47838"/>
            <a:ext cx="7543800" cy="4378325"/>
          </a:xfrm>
        </p:spPr>
        <p:txBody>
          <a:bodyPr/>
          <a:lstStyle/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-US" dirty="0"/>
              <a:t>Apple just announced it will be launching a new product in its iPhone family. </a:t>
            </a:r>
          </a:p>
          <a:p>
            <a:pPr marL="0" indent="0">
              <a:spcAft>
                <a:spcPts val="1200"/>
              </a:spcAft>
              <a:buSzPct val="100000"/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-US" dirty="0"/>
              <a:t>Why would The Penmen Press consider covering it?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343400"/>
            <a:ext cx="1806070" cy="19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4600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62000"/>
          </a:xfrm>
        </p:spPr>
        <p:txBody>
          <a:bodyPr/>
          <a:lstStyle/>
          <a:p>
            <a:pPr algn="r"/>
            <a:r>
              <a:rPr lang="en-US" b="1" dirty="0"/>
              <a:t>The </a:t>
            </a:r>
            <a:r>
              <a:rPr lang="en-US" b="1" dirty="0" err="1"/>
              <a:t>MiPhone</a:t>
            </a:r>
            <a:r>
              <a:rPr lang="en-US" b="1" dirty="0"/>
              <a:t> </a:t>
            </a:r>
            <a:r>
              <a:rPr lang="en-US" b="1" dirty="0" err="1"/>
              <a:t>11T</a:t>
            </a:r>
            <a:endParaRPr lang="en-US" b="1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543800" cy="4678363"/>
          </a:xfrm>
        </p:spPr>
        <p:txBody>
          <a:bodyPr/>
          <a:lstStyle/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-US" dirty="0" err="1"/>
              <a:t>MiPhone</a:t>
            </a:r>
            <a:r>
              <a:rPr lang="en-US" dirty="0"/>
              <a:t> </a:t>
            </a:r>
            <a:r>
              <a:rPr lang="en-US" dirty="0" err="1"/>
              <a:t>11T</a:t>
            </a:r>
            <a:r>
              <a:rPr lang="en-US" dirty="0"/>
              <a:t>: Same features and specs as </a:t>
            </a:r>
            <a:r>
              <a:rPr lang="en-US" dirty="0" err="1"/>
              <a:t>2019’s</a:t>
            </a:r>
            <a:r>
              <a:rPr lang="en-US" dirty="0"/>
              <a:t> iPhone 11 and 11 Pro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7979A-A4B1-449A-9045-728D2B68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11715"/>
            <a:ext cx="5357812" cy="36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859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62000"/>
          </a:xfrm>
        </p:spPr>
        <p:txBody>
          <a:bodyPr/>
          <a:lstStyle/>
          <a:p>
            <a:pPr algn="r"/>
            <a:r>
              <a:rPr lang="en-US" b="1" dirty="0"/>
              <a:t>It Adds An Industry First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543800" cy="5334000"/>
          </a:xfrm>
        </p:spPr>
        <p:txBody>
          <a:bodyPr/>
          <a:lstStyle/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-US" dirty="0" err="1"/>
              <a:t>MiPhone</a:t>
            </a:r>
            <a:r>
              <a:rPr lang="en-US" dirty="0"/>
              <a:t> </a:t>
            </a:r>
            <a:r>
              <a:rPr lang="en-US" dirty="0" err="1"/>
              <a:t>11T</a:t>
            </a:r>
            <a:r>
              <a:rPr lang="en-US" dirty="0"/>
              <a:t>: The first smartphone/mobile communications device with built-in TASER protection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74027"/>
            <a:ext cx="31981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935682"/>
            <a:ext cx="1478973" cy="147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icture containing car, monitor, sitting, black&#10;&#10;Description automatically generated">
            <a:extLst>
              <a:ext uri="{FF2B5EF4-FFF2-40B4-BE49-F238E27FC236}">
                <a16:creationId xmlns:a16="http://schemas.microsoft.com/office/drawing/2014/main" id="{8D7B9716-1A6A-4895-BF2F-22A82089E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06" y="2971800"/>
            <a:ext cx="243807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666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5800"/>
          </a:xfrm>
        </p:spPr>
        <p:txBody>
          <a:bodyPr/>
          <a:lstStyle/>
          <a:p>
            <a:pPr algn="r"/>
            <a:r>
              <a:rPr lang="en-US" b="1" dirty="0"/>
              <a:t>Why Would Apple Do That?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543800" cy="4754563"/>
          </a:xfrm>
        </p:spPr>
        <p:txBody>
          <a:bodyPr/>
          <a:lstStyle/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-US" sz="2200" dirty="0"/>
              <a:t>iPhone’s popularity makes them an attractive theft target. By combining them with the safety and self-defense capabilities of a TASER, the new </a:t>
            </a:r>
            <a:r>
              <a:rPr lang="en-US" sz="2200" dirty="0" err="1"/>
              <a:t>MiPhone</a:t>
            </a:r>
            <a:r>
              <a:rPr lang="en-US" sz="2200" dirty="0"/>
              <a:t> </a:t>
            </a:r>
            <a:r>
              <a:rPr lang="en-US" sz="2200" dirty="0" err="1"/>
              <a:t>11T</a:t>
            </a:r>
            <a:r>
              <a:rPr lang="en-US" sz="2200" dirty="0"/>
              <a:t> protects itself and its owner. It boldly says, “It’s MiPhone. Touch it and I’ll taze you, Bro”</a:t>
            </a:r>
          </a:p>
          <a:p>
            <a:pPr>
              <a:spcAft>
                <a:spcPts val="1200"/>
              </a:spcAft>
              <a:buSzPct val="100000"/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76599"/>
            <a:ext cx="4572000" cy="32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101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5800"/>
          </a:xfrm>
        </p:spPr>
        <p:txBody>
          <a:bodyPr/>
          <a:lstStyle/>
          <a:p>
            <a:pPr algn="r"/>
            <a:r>
              <a:rPr lang="en-US" b="1" dirty="0"/>
              <a:t>How Does It Work?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543800" cy="5181600"/>
          </a:xfrm>
        </p:spPr>
        <p:txBody>
          <a:bodyPr/>
          <a:lstStyle/>
          <a:p>
            <a:pPr lvl="0"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TASER technology delivers low voltage of electricity to temporarily disable attacker</a:t>
            </a:r>
          </a:p>
          <a:p>
            <a:pPr lvl="0">
              <a:buSzPct val="100000"/>
              <a:buFont typeface="Wingdings" pitchFamily="2" charset="2"/>
              <a:buChar char="§"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Not harmful, no long-term affects or injuries from being shocked. Gives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MiPhone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11T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user time to escape/flee</a:t>
            </a: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2181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9914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5800"/>
          </a:xfrm>
        </p:spPr>
        <p:txBody>
          <a:bodyPr/>
          <a:lstStyle/>
          <a:p>
            <a:pPr algn="r"/>
            <a:r>
              <a:rPr lang="en-US" b="1" dirty="0"/>
              <a:t>How Does It Work?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543800" cy="5181600"/>
          </a:xfrm>
        </p:spPr>
        <p:txBody>
          <a:bodyPr/>
          <a:lstStyle/>
          <a:p>
            <a:pPr lvl="0"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Uses separate red “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” touch screen button for TASER self-defense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” button uses biometric fingerprint registration - only the registered owner can fire it</a:t>
            </a: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7999"/>
            <a:ext cx="2666999" cy="297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1"/>
            <a:ext cx="20574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40454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09600"/>
          </a:xfrm>
        </p:spPr>
        <p:txBody>
          <a:bodyPr/>
          <a:lstStyle/>
          <a:p>
            <a:pPr algn="r"/>
            <a:r>
              <a:rPr lang="en-US" b="1" dirty="0"/>
              <a:t>What Else Can It Do?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543800" cy="5181600"/>
          </a:xfrm>
        </p:spPr>
        <p:txBody>
          <a:bodyPr/>
          <a:lstStyle/>
          <a:p>
            <a:pPr marL="0" lvl="0" indent="0">
              <a:buSzPct val="10000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Same features and specs as iPhone 11 or 11 Pro announced September 20, 2019</a:t>
            </a:r>
          </a:p>
          <a:p>
            <a:pPr marL="0" lvl="0" indent="0">
              <a:buSzPct val="100000"/>
              <a:buNone/>
            </a:pPr>
            <a:r>
              <a:rPr lang="en-US" sz="1200" dirty="0"/>
              <a:t>https://www.apple.com/newsroom/2019/09/iphone-11-pro-iphone-11-pro-max-iphone-11-and-apple-watch-series-5-arrive-in-stores/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2000" u="sng" dirty="0">
              <a:hlinkClick r:id="" action="ppaction://noaction"/>
            </a:endParaRPr>
          </a:p>
          <a:p>
            <a:endParaRPr lang="en-US" sz="2000" u="sng" dirty="0">
              <a:hlinkClick r:id="" action="ppaction://noaction"/>
            </a:endParaRPr>
          </a:p>
          <a:p>
            <a:endParaRPr lang="en-US" sz="2000" u="sng" dirty="0">
              <a:hlinkClick r:id="" action="ppaction://noaction"/>
            </a:endParaRPr>
          </a:p>
        </p:txBody>
      </p:sp>
      <p:pic>
        <p:nvPicPr>
          <p:cNvPr id="1026" name="Picture 2" descr="Customer holding iPhone 11 Pro Max at Apple Champs-Élysées.">
            <a:extLst>
              <a:ext uri="{FF2B5EF4-FFF2-40B4-BE49-F238E27FC236}">
                <a16:creationId xmlns:a16="http://schemas.microsoft.com/office/drawing/2014/main" id="{330F5013-D795-49E6-A0D6-ADC1E5F3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167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62000"/>
          </a:xfrm>
        </p:spPr>
        <p:txBody>
          <a:bodyPr/>
          <a:lstStyle/>
          <a:p>
            <a:pPr algn="r"/>
            <a:r>
              <a:rPr lang="en-US" b="1" dirty="0"/>
              <a:t>When/Where Can People Buy It?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543800" cy="5181600"/>
          </a:xfrm>
        </p:spPr>
        <p:txBody>
          <a:bodyPr/>
          <a:lstStyle/>
          <a:p>
            <a:pPr lvl="0"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After  21</a:t>
            </a:r>
            <a:r>
              <a:rPr lang="en-US" sz="22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birthday – due to weapon status of TASER feature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Users must be aged 21 years or older to purchase and/or register the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MiPhone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11T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200">
                <a:latin typeface="Arial" pitchFamily="34" charset="0"/>
                <a:cs typeface="Arial" pitchFamily="34" charset="0"/>
              </a:rPr>
              <a:t>Available June 1,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2020 at Apple Store®, AT&amp;T, and Verizon retail stores. Not available online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Suggested retail: $1919</a:t>
            </a:r>
          </a:p>
          <a:p>
            <a:pPr lvl="0">
              <a:buSzPct val="100000"/>
              <a:buFont typeface="Wingdings" pitchFamily="2" charset="2"/>
              <a:buChar char="§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SzPct val="100000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02920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029200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267200"/>
            <a:ext cx="2084189" cy="213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3099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4513</TotalTime>
  <Words>513</Words>
  <Application>Microsoft Office PowerPoint</Application>
  <PresentationFormat>On-screen Show (4:3)</PresentationFormat>
  <Paragraphs>74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Monotype Sorts</vt:lpstr>
      <vt:lpstr>Times New Roman</vt:lpstr>
      <vt:lpstr>Wingdings</vt:lpstr>
      <vt:lpstr>Default Design</vt:lpstr>
      <vt:lpstr>PowerPoint Presentation</vt:lpstr>
      <vt:lpstr>News From Apple</vt:lpstr>
      <vt:lpstr>The MiPhone 11T</vt:lpstr>
      <vt:lpstr>It Adds An Industry First</vt:lpstr>
      <vt:lpstr>Why Would Apple Do That?</vt:lpstr>
      <vt:lpstr>How Does It Work?</vt:lpstr>
      <vt:lpstr>How Does It Work?</vt:lpstr>
      <vt:lpstr>What Else Can It Do?</vt:lpstr>
      <vt:lpstr>When/Where Can People Buy It?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Audiences and Diversity</dc:title>
  <dc:subject>PR Writing - SPring 2014</dc:subject>
  <dc:creator>Jon Boroshok</dc:creator>
  <cp:lastModifiedBy>Boroshok, Jon</cp:lastModifiedBy>
  <cp:revision>684</cp:revision>
  <dcterms:created xsi:type="dcterms:W3CDTF">2000-03-27T23:01:26Z</dcterms:created>
  <dcterms:modified xsi:type="dcterms:W3CDTF">2020-05-20T21:49:55Z</dcterms:modified>
</cp:coreProperties>
</file>