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497" r:id="rId2"/>
    <p:sldId id="510" r:id="rId3"/>
    <p:sldId id="498" r:id="rId4"/>
    <p:sldId id="499" r:id="rId5"/>
    <p:sldId id="500" r:id="rId6"/>
    <p:sldId id="501" r:id="rId7"/>
    <p:sldId id="502" r:id="rId8"/>
    <p:sldId id="503" r:id="rId9"/>
    <p:sldId id="504" r:id="rId10"/>
    <p:sldId id="505" r:id="rId11"/>
    <p:sldId id="506" r:id="rId12"/>
    <p:sldId id="507" r:id="rId13"/>
    <p:sldId id="508" r:id="rId14"/>
    <p:sldId id="509" r:id="rId15"/>
    <p:sldId id="511" r:id="rId16"/>
    <p:sldId id="512" r:id="rId17"/>
    <p:sldId id="513" r:id="rId18"/>
    <p:sldId id="514" r:id="rId19"/>
    <p:sldId id="515" r:id="rId20"/>
    <p:sldId id="516" r:id="rId21"/>
    <p:sldId id="517" r:id="rId22"/>
    <p:sldId id="519" r:id="rId2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FF00"/>
    <a:srgbClr val="FFFF00"/>
    <a:srgbClr val="FF6600"/>
    <a:srgbClr val="CC9900"/>
    <a:srgbClr val="FF0000"/>
    <a:srgbClr val="FFFF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8" autoAdjust="0"/>
  </p:normalViewPr>
  <p:slideViewPr>
    <p:cSldViewPr>
      <p:cViewPr varScale="1">
        <p:scale>
          <a:sx n="104" d="100"/>
          <a:sy n="104" d="100"/>
        </p:scale>
        <p:origin x="17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02" name="Rectangle 6"/>
          <p:cNvSpPr>
            <a:spLocks noGrp="1" noChangeArrowheads="1"/>
          </p:cNvSpPr>
          <p:nvPr>
            <p:ph type="hdr" sz="quarter"/>
          </p:nvPr>
        </p:nvSpPr>
        <p:spPr bwMode="auto">
          <a:xfrm>
            <a:off x="0" y="0"/>
            <a:ext cx="388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29703" name="Rectangle 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New Roman" pitchFamily="18" charset="0"/>
              </a:defRPr>
            </a:lvl1pPr>
          </a:lstStyle>
          <a:p>
            <a:pPr>
              <a:defRPr/>
            </a:pPr>
            <a:endParaRPr lang="en-US" dirty="0"/>
          </a:p>
        </p:txBody>
      </p:sp>
      <p:sp>
        <p:nvSpPr>
          <p:cNvPr id="29704" name="Rectangle 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atin typeface="Times New Roman" pitchFamily="18" charset="0"/>
              </a:defRPr>
            </a:lvl1pPr>
          </a:lstStyle>
          <a:p>
            <a:pPr>
              <a:defRPr/>
            </a:pPr>
            <a:endParaRPr lang="en-US" dirty="0"/>
          </a:p>
        </p:txBody>
      </p:sp>
      <p:sp>
        <p:nvSpPr>
          <p:cNvPr id="29705" name="Rectangle 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931EAAD-D1F3-415C-8C4C-A841D42C3299}" type="slidenum">
              <a:rPr lang="en-US"/>
              <a:pPr>
                <a:defRPr/>
              </a:pPr>
              <a:t>‹#›</a:t>
            </a:fld>
            <a:endParaRPr lang="en-US" dirty="0"/>
          </a:p>
        </p:txBody>
      </p:sp>
    </p:spTree>
    <p:extLst>
      <p:ext uri="{BB962C8B-B14F-4D97-AF65-F5344CB8AC3E}">
        <p14:creationId xmlns:p14="http://schemas.microsoft.com/office/powerpoint/2010/main" val="1665581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379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686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379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E03D58B-D834-4E98-B325-0A03C48446B8}" type="slidenum">
              <a:rPr lang="en-US"/>
              <a:pPr>
                <a:defRPr/>
              </a:pPr>
              <a:t>‹#›</a:t>
            </a:fld>
            <a:endParaRPr lang="en-US" dirty="0"/>
          </a:p>
        </p:txBody>
      </p:sp>
    </p:spTree>
    <p:extLst>
      <p:ext uri="{BB962C8B-B14F-4D97-AF65-F5344CB8AC3E}">
        <p14:creationId xmlns:p14="http://schemas.microsoft.com/office/powerpoint/2010/main" val="888575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FF09740-E72C-4F0B-A4BA-DA04E86166DC}" type="slidenum">
              <a:rPr lang="en-US" smtClean="0"/>
              <a:pPr/>
              <a:t>15</a:t>
            </a:fld>
            <a:endParaRPr lang="en-US" dirty="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336892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16</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91935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17</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3374109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18</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1569962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19</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872024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20</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116448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21</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570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F571429D-64EC-4C0C-AD08-4BA6D7EA819F}" type="slidenum">
              <a:rPr lang="en-US" sz="1200" smtClean="0"/>
              <a:pPr/>
              <a:t>22</a:t>
            </a:fld>
            <a:endParaRPr lang="en-US" sz="1200" dirty="0"/>
          </a:p>
        </p:txBody>
      </p:sp>
      <p:sp>
        <p:nvSpPr>
          <p:cNvPr id="28675" name="Rectangle 1026"/>
          <p:cNvSpPr>
            <a:spLocks noGrp="1" noRot="1" noChangeAspect="1" noChangeArrowheads="1" noTextEdit="1"/>
          </p:cNvSpPr>
          <p:nvPr>
            <p:ph type="sldImg"/>
          </p:nvPr>
        </p:nvSpPr>
        <p:spPr>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1453343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AutoShape 5"/>
          <p:cNvSpPr>
            <a:spLocks noChangeArrowheads="1"/>
          </p:cNvSpPr>
          <p:nvPr/>
        </p:nvSpPr>
        <p:spPr bwMode="auto">
          <a:xfrm>
            <a:off x="0" y="0"/>
            <a:ext cx="990600" cy="6858000"/>
          </a:xfrm>
          <a:prstGeom prst="bevel">
            <a:avLst>
              <a:gd name="adj" fmla="val 12500"/>
            </a:avLst>
          </a:prstGeom>
          <a:solidFill>
            <a:srgbClr val="0066FF"/>
          </a:solidFill>
          <a:ln w="9525">
            <a:noFill/>
            <a:miter lim="800000"/>
            <a:headEnd/>
            <a:tailEnd/>
          </a:ln>
          <a:effectLst/>
        </p:spPr>
        <p:txBody>
          <a:bodyPr wrap="none" anchor="ctr"/>
          <a:lstStyle/>
          <a:p>
            <a:pPr>
              <a:defRPr/>
            </a:pPr>
            <a:endParaRPr lang="en-US" dirty="0"/>
          </a:p>
        </p:txBody>
      </p:sp>
      <p:sp>
        <p:nvSpPr>
          <p:cNvPr id="4" name="WordArt 6"/>
          <p:cNvSpPr>
            <a:spLocks noChangeArrowheads="1" noChangeShapeType="1" noTextEdit="1"/>
          </p:cNvSpPr>
          <p:nvPr/>
        </p:nvSpPr>
        <p:spPr bwMode="auto">
          <a:xfrm rot="16200000">
            <a:off x="-2804319" y="3198020"/>
            <a:ext cx="6613525" cy="595312"/>
          </a:xfrm>
          <a:prstGeom prst="rect">
            <a:avLst/>
          </a:prstGeom>
        </p:spPr>
        <p:txBody>
          <a:bodyPr wrap="none" fromWordArt="1">
            <a:prstTxWarp prst="textPlain">
              <a:avLst>
                <a:gd name="adj" fmla="val 50000"/>
              </a:avLst>
            </a:prstTxWarp>
          </a:bodyPr>
          <a:lstStyle/>
          <a:p>
            <a:pPr algn="ctr">
              <a:defRPr/>
            </a:pPr>
            <a:r>
              <a:rPr lang="en-US" sz="3600" kern="10" dirty="0">
                <a:ln w="9525">
                  <a:noFill/>
                  <a:round/>
                  <a:headEnd/>
                  <a:tailEnd/>
                </a:ln>
                <a:gradFill rotWithShape="1">
                  <a:gsLst>
                    <a:gs pos="0">
                      <a:srgbClr val="FF9900"/>
                    </a:gs>
                    <a:gs pos="100000">
                      <a:srgbClr val="FFCC00"/>
                    </a:gs>
                  </a:gsLst>
                  <a:lin ang="10800000" scaled="1"/>
                </a:gradFill>
                <a:effectLst>
                  <a:outerShdw dist="35921" dir="2700000" algn="ctr" rotWithShape="0">
                    <a:schemeClr val="tx1"/>
                  </a:outerShdw>
                </a:effectLst>
                <a:latin typeface="Arial Narrow"/>
              </a:rPr>
              <a:t>  </a:t>
            </a:r>
            <a:r>
              <a:rPr lang="en-US" sz="3600" b="1" kern="10" dirty="0">
                <a:ln w="9525">
                  <a:noFill/>
                  <a:round/>
                  <a:headEnd/>
                  <a:tailEnd/>
                </a:ln>
                <a:solidFill>
                  <a:srgbClr val="92D050"/>
                </a:solidFill>
                <a:effectLst/>
                <a:latin typeface="Arial" charset="0"/>
                <a:ea typeface="+mn-ea"/>
                <a:cs typeface="+mn-cs"/>
              </a:rPr>
              <a:t>Writing For The Penmen Press </a:t>
            </a:r>
            <a:endParaRPr lang="en-US" sz="3600" b="1" kern="10" dirty="0">
              <a:ln w="9525">
                <a:noFill/>
                <a:round/>
                <a:headEnd/>
                <a:tailEnd/>
              </a:ln>
              <a:solidFill>
                <a:srgbClr val="92D050"/>
              </a:solidFill>
              <a:latin typeface="+mn-lt"/>
            </a:endParaRPr>
          </a:p>
        </p:txBody>
      </p:sp>
      <p:sp>
        <p:nvSpPr>
          <p:cNvPr id="5" name="Text Box 7"/>
          <p:cNvSpPr txBox="1">
            <a:spLocks noChangeArrowheads="1"/>
          </p:cNvSpPr>
          <p:nvPr/>
        </p:nvSpPr>
        <p:spPr bwMode="auto">
          <a:xfrm>
            <a:off x="1127125" y="6172200"/>
            <a:ext cx="5197475" cy="396875"/>
          </a:xfrm>
          <a:prstGeom prst="rect">
            <a:avLst/>
          </a:prstGeom>
          <a:noFill/>
          <a:ln w="9525">
            <a:noFill/>
            <a:miter lim="800000"/>
            <a:headEnd/>
            <a:tailEnd/>
          </a:ln>
          <a:effectLst/>
        </p:spPr>
        <p:txBody>
          <a:bodyPr>
            <a:spAutoFit/>
          </a:bodyPr>
          <a:lstStyle/>
          <a:p>
            <a:pPr>
              <a:defRPr/>
            </a:pPr>
            <a:endParaRPr lang="en-US" dirty="0">
              <a:solidFill>
                <a:schemeClr val="hlink"/>
              </a:solidFill>
              <a:effectLst>
                <a:outerShdw blurRad="38100" dist="38100" dir="2700000" algn="tl">
                  <a:srgbClr val="000000"/>
                </a:outerShdw>
              </a:effectLst>
            </a:endParaRPr>
          </a:p>
        </p:txBody>
      </p:sp>
      <p:sp>
        <p:nvSpPr>
          <p:cNvPr id="28674" name="Rectangle 2"/>
          <p:cNvSpPr>
            <a:spLocks noGrp="1" noChangeArrowheads="1"/>
          </p:cNvSpPr>
          <p:nvPr>
            <p:ph type="ctrTitle"/>
          </p:nvPr>
        </p:nvSpPr>
        <p:spPr>
          <a:xfrm>
            <a:off x="1219200" y="381000"/>
            <a:ext cx="3962400" cy="838200"/>
          </a:xfrm>
          <a:effectLst>
            <a:outerShdw dist="56796" dir="1593903" algn="ctr" rotWithShape="0">
              <a:schemeClr val="tx1"/>
            </a:outerShdw>
          </a:effectLst>
        </p:spPr>
        <p:txBody>
          <a:bodyPr anchor="t"/>
          <a:lstStyle>
            <a:lvl1pPr algn="l">
              <a:defRPr sz="4800">
                <a:solidFill>
                  <a:schemeClr val="hlink"/>
                </a:solidFill>
                <a:effectLst/>
              </a:defRPr>
            </a:lvl1pPr>
          </a:lstStyle>
          <a:p>
            <a:r>
              <a:rPr lang="en-US"/>
              <a:t>CHAPTER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3810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3810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92D050"/>
              </a:buClr>
              <a:buFont typeface="Wingdings" pitchFamily="2" charset="2"/>
              <a:buChar char="§"/>
              <a:defRPr/>
            </a:lvl1pPr>
            <a:lvl2pPr>
              <a:buClr>
                <a:srgbClr val="92D050"/>
              </a:buClr>
              <a:buFont typeface="Wingdings" pitchFamily="2" charset="2"/>
              <a:buChar char="§"/>
              <a:defRPr/>
            </a:lvl2pPr>
            <a:lvl3pPr>
              <a:buClr>
                <a:srgbClr val="92D050"/>
              </a:buClr>
              <a:buFont typeface="Wingdings" pitchFamily="2" charset="2"/>
              <a:buChar char="§"/>
              <a:defRPr/>
            </a:lvl3pPr>
            <a:lvl4pPr>
              <a:buClr>
                <a:srgbClr val="92D050"/>
              </a:buClr>
              <a:buFont typeface="Wingdings" pitchFamily="2" charset="2"/>
              <a:buChar char="§"/>
              <a:defRPr/>
            </a:lvl4pPr>
            <a:lvl5pPr>
              <a:buClr>
                <a:srgbClr val="92D050"/>
              </a:buClr>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799" y="4406900"/>
            <a:ext cx="7427913" cy="1362075"/>
          </a:xfrm>
        </p:spPr>
        <p:txBody>
          <a:bodyPr anchor="t"/>
          <a:lstStyle>
            <a:lvl1pPr algn="r">
              <a:defRPr sz="3400" b="1" cap="none"/>
            </a:lvl1pPr>
          </a:lstStyle>
          <a:p>
            <a:r>
              <a:rPr lang="en-US" dirty="0"/>
              <a:t>Click To Edit Master Title Style</a:t>
            </a:r>
          </a:p>
        </p:txBody>
      </p:sp>
      <p:sp>
        <p:nvSpPr>
          <p:cNvPr id="3" name="Text Placeholder 2"/>
          <p:cNvSpPr>
            <a:spLocks noGrp="1"/>
          </p:cNvSpPr>
          <p:nvPr>
            <p:ph type="body" idx="1"/>
          </p:nvPr>
        </p:nvSpPr>
        <p:spPr>
          <a:xfrm>
            <a:off x="1066799" y="2906713"/>
            <a:ext cx="74279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752600"/>
            <a:ext cx="3810000" cy="4648200"/>
          </a:xfrm>
        </p:spPr>
        <p:txBody>
          <a:bodyPr/>
          <a:lstStyle>
            <a:lvl1pPr>
              <a:buClr>
                <a:srgbClr val="92D050"/>
              </a:buClr>
              <a:buFont typeface="Wingdings" pitchFamily="2" charset="2"/>
              <a:buChar char="§"/>
              <a:defRPr sz="2800"/>
            </a:lvl1pPr>
            <a:lvl2pPr>
              <a:buClr>
                <a:srgbClr val="92D050"/>
              </a:buClr>
              <a:buFont typeface="Wingdings" pitchFamily="2" charset="2"/>
              <a:buChar char="§"/>
              <a:defRPr sz="2400"/>
            </a:lvl2pPr>
            <a:lvl3pPr>
              <a:buClr>
                <a:srgbClr val="92D050"/>
              </a:buClr>
              <a:buFont typeface="Wingdings" pitchFamily="2" charset="2"/>
              <a:buChar char="§"/>
              <a:defRPr sz="2000"/>
            </a:lvl3pPr>
            <a:lvl4pPr>
              <a:buClr>
                <a:srgbClr val="92D050"/>
              </a:buClr>
              <a:buFont typeface="Wingdings" pitchFamily="2" charset="2"/>
              <a:buChar char="§"/>
              <a:defRPr sz="1800"/>
            </a:lvl4pPr>
            <a:lvl5pPr>
              <a:buClr>
                <a:srgbClr val="92D050"/>
              </a:buClr>
              <a:buFont typeface="Wingdings" pitchFamily="2" charset="2"/>
              <a:buChar cha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53000" y="1752600"/>
            <a:ext cx="3810000" cy="4648200"/>
          </a:xfrm>
        </p:spPr>
        <p:txBody>
          <a:bodyPr/>
          <a:lstStyle>
            <a:lvl1pPr>
              <a:buClr>
                <a:srgbClr val="92D050"/>
              </a:buClr>
              <a:buFont typeface="Wingdings" pitchFamily="2" charset="2"/>
              <a:buChar char="§"/>
              <a:defRPr sz="2800"/>
            </a:lvl1pPr>
            <a:lvl2pPr>
              <a:buClr>
                <a:srgbClr val="92D050"/>
              </a:buClr>
              <a:buFont typeface="Wingdings" pitchFamily="2" charset="2"/>
              <a:buChar char="§"/>
              <a:defRPr sz="2400"/>
            </a:lvl2pPr>
            <a:lvl3pPr>
              <a:buClr>
                <a:srgbClr val="92D050"/>
              </a:buClr>
              <a:buFont typeface="Wingdings" pitchFamily="2" charset="2"/>
              <a:buChar char="§"/>
              <a:defRPr sz="2000"/>
            </a:lvl3pPr>
            <a:lvl4pPr>
              <a:buClr>
                <a:srgbClr val="92D050"/>
              </a:buClr>
              <a:buFont typeface="Wingdings" pitchFamily="2" charset="2"/>
              <a:buChar char="§"/>
              <a:defRPr sz="1800"/>
            </a:lvl4pPr>
            <a:lvl5pPr>
              <a:buClr>
                <a:srgbClr val="92D050"/>
              </a:buClr>
              <a:buFont typeface="Wingdings" pitchFamily="2" charset="2"/>
              <a:buChar cha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990600" y="1535113"/>
            <a:ext cx="3506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990600" y="2174875"/>
            <a:ext cx="3506788" cy="3951288"/>
          </a:xfrm>
        </p:spPr>
        <p:txBody>
          <a:bodyPr/>
          <a:lstStyle>
            <a:lvl1pPr>
              <a:buClr>
                <a:srgbClr val="92D050"/>
              </a:buClr>
              <a:buFont typeface="Wingdings" pitchFamily="2" charset="2"/>
              <a:buChar char="§"/>
              <a:defRPr sz="2400"/>
            </a:lvl1pPr>
            <a:lvl2pPr>
              <a:buClr>
                <a:srgbClr val="92D050"/>
              </a:buClr>
              <a:buFont typeface="Wingdings" pitchFamily="2" charset="2"/>
              <a:buChar char="§"/>
              <a:defRPr sz="2000"/>
            </a:lvl2pPr>
            <a:lvl3pPr>
              <a:buClr>
                <a:srgbClr val="92D050"/>
              </a:buClr>
              <a:buFont typeface="Wingdings" pitchFamily="2" charset="2"/>
              <a:buChar char="§"/>
              <a:defRPr sz="1800"/>
            </a:lvl3pPr>
            <a:lvl4pPr>
              <a:buClr>
                <a:srgbClr val="92D050"/>
              </a:buClr>
              <a:buFont typeface="Wingdings" pitchFamily="2" charset="2"/>
              <a:buChar char="§"/>
              <a:defRPr sz="1600"/>
            </a:lvl4pPr>
            <a:lvl5pPr>
              <a:buClr>
                <a:srgbClr val="92D050"/>
              </a:buClr>
              <a:buFont typeface="Wingdings" pitchFamily="2" charset="2"/>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29200" y="1535113"/>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9200" y="2174875"/>
            <a:ext cx="3657600" cy="3951288"/>
          </a:xfrm>
        </p:spPr>
        <p:txBody>
          <a:bodyPr/>
          <a:lstStyle>
            <a:lvl1pPr>
              <a:buClr>
                <a:srgbClr val="92D050"/>
              </a:buClr>
              <a:buFont typeface="Wingdings" pitchFamily="2" charset="2"/>
              <a:buChar char="§"/>
              <a:defRPr sz="2400"/>
            </a:lvl1pPr>
            <a:lvl2pPr>
              <a:buClr>
                <a:srgbClr val="92D050"/>
              </a:buClr>
              <a:buFont typeface="Wingdings" pitchFamily="2" charset="2"/>
              <a:buChar char="§"/>
              <a:defRPr sz="2000"/>
            </a:lvl2pPr>
            <a:lvl3pPr>
              <a:buClr>
                <a:srgbClr val="92D050"/>
              </a:buClr>
              <a:buFont typeface="Wingdings" pitchFamily="2" charset="2"/>
              <a:buChar char="§"/>
              <a:defRPr sz="1800"/>
            </a:lvl3pPr>
            <a:lvl4pPr>
              <a:buClr>
                <a:srgbClr val="92D050"/>
              </a:buClr>
              <a:buFont typeface="Wingdings" pitchFamily="2" charset="2"/>
              <a:buChar char="§"/>
              <a:defRPr sz="1600"/>
            </a:lvl4pPr>
            <a:lvl5pPr>
              <a:buClr>
                <a:srgbClr val="92D050"/>
              </a:buClr>
              <a:buFont typeface="Wingdings" pitchFamily="2" charset="2"/>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3008313" cy="1162050"/>
          </a:xfrm>
        </p:spPr>
        <p:txBody>
          <a:bodyPr anchor="b"/>
          <a:lstStyle>
            <a:lvl1pPr algn="r">
              <a:defRPr sz="2000" b="1"/>
            </a:lvl1pPr>
          </a:lstStyle>
          <a:p>
            <a:r>
              <a:rPr lang="en-US" dirty="0"/>
              <a:t>Click to edit Master title style</a:t>
            </a:r>
          </a:p>
        </p:txBody>
      </p:sp>
      <p:sp>
        <p:nvSpPr>
          <p:cNvPr id="3" name="Content Placeholder 2"/>
          <p:cNvSpPr>
            <a:spLocks noGrp="1"/>
          </p:cNvSpPr>
          <p:nvPr>
            <p:ph idx="1"/>
          </p:nvPr>
        </p:nvSpPr>
        <p:spPr>
          <a:xfrm>
            <a:off x="4038600" y="273050"/>
            <a:ext cx="4648200" cy="5853113"/>
          </a:xfrm>
        </p:spPr>
        <p:txBody>
          <a:bodyPr/>
          <a:lstStyle>
            <a:lvl1pPr>
              <a:buClr>
                <a:srgbClr val="92D050"/>
              </a:buClr>
              <a:buFont typeface="Wingdings" pitchFamily="2" charset="2"/>
              <a:buChar char="§"/>
              <a:defRPr sz="3200">
                <a:latin typeface="Arial" pitchFamily="34" charset="0"/>
                <a:cs typeface="Arial" pitchFamily="34" charset="0"/>
              </a:defRPr>
            </a:lvl1pPr>
            <a:lvl2pPr>
              <a:buClr>
                <a:srgbClr val="92D050"/>
              </a:buClr>
              <a:buFont typeface="Wingdings" pitchFamily="2" charset="2"/>
              <a:buChar char="§"/>
              <a:defRPr sz="2800">
                <a:latin typeface="Arial" pitchFamily="34" charset="0"/>
                <a:cs typeface="Arial" pitchFamily="34" charset="0"/>
              </a:defRPr>
            </a:lvl2pPr>
            <a:lvl3pPr>
              <a:buClr>
                <a:srgbClr val="92D050"/>
              </a:buClr>
              <a:buFont typeface="Wingdings" pitchFamily="2" charset="2"/>
              <a:buChar char="§"/>
              <a:defRPr sz="2400">
                <a:latin typeface="Arial" pitchFamily="34" charset="0"/>
                <a:cs typeface="Arial" pitchFamily="34" charset="0"/>
              </a:defRPr>
            </a:lvl3pPr>
            <a:lvl4pPr>
              <a:buClr>
                <a:srgbClr val="92D050"/>
              </a:buClr>
              <a:buFont typeface="Wingdings" pitchFamily="2" charset="2"/>
              <a:buChar char="§"/>
              <a:defRPr sz="2000">
                <a:latin typeface="Arial" pitchFamily="34" charset="0"/>
                <a:cs typeface="Arial" pitchFamily="34" charset="0"/>
              </a:defRPr>
            </a:lvl4pPr>
            <a:lvl5pPr>
              <a:buClr>
                <a:srgbClr val="92D050"/>
              </a:buClr>
              <a:buFont typeface="Wingdings" pitchFamily="2" charset="2"/>
              <a:buChar cha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90600" y="1435100"/>
            <a:ext cx="2971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FF">
            <a:alpha val="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90600" y="17526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32" name="AutoShape 8"/>
          <p:cNvSpPr>
            <a:spLocks noChangeArrowheads="1"/>
          </p:cNvSpPr>
          <p:nvPr/>
        </p:nvSpPr>
        <p:spPr bwMode="auto">
          <a:xfrm>
            <a:off x="0" y="0"/>
            <a:ext cx="990600" cy="6858000"/>
          </a:xfrm>
          <a:prstGeom prst="bevel">
            <a:avLst>
              <a:gd name="adj" fmla="val 12500"/>
            </a:avLst>
          </a:prstGeom>
          <a:solidFill>
            <a:srgbClr val="0066FF"/>
          </a:solidFill>
          <a:ln w="9525">
            <a:noFill/>
            <a:miter lim="800000"/>
            <a:headEnd/>
            <a:tailEnd/>
          </a:ln>
          <a:effectLst/>
        </p:spPr>
        <p:txBody>
          <a:bodyPr wrap="none" anchor="ctr"/>
          <a:lstStyle/>
          <a:p>
            <a:pPr>
              <a:defRPr/>
            </a:pPr>
            <a:endParaRPr lang="en-US" dirty="0"/>
          </a:p>
        </p:txBody>
      </p:sp>
      <p:sp>
        <p:nvSpPr>
          <p:cNvPr id="1029" name="WordArt 9"/>
          <p:cNvSpPr>
            <a:spLocks noChangeArrowheads="1" noChangeShapeType="1" noTextEdit="1"/>
          </p:cNvSpPr>
          <p:nvPr/>
        </p:nvSpPr>
        <p:spPr bwMode="auto">
          <a:xfrm rot="16200000">
            <a:off x="-2804319" y="3198020"/>
            <a:ext cx="6613525" cy="595312"/>
          </a:xfrm>
          <a:prstGeom prst="rect">
            <a:avLst/>
          </a:prstGeom>
        </p:spPr>
        <p:txBody>
          <a:bodyPr wrap="none" fromWordArt="1">
            <a:prstTxWarp prst="textPlain">
              <a:avLst>
                <a:gd name="adj" fmla="val 50000"/>
              </a:avLst>
            </a:prstTxWarp>
          </a:bodyPr>
          <a:lstStyle/>
          <a:p>
            <a:pPr algn="ctr">
              <a:defRPr/>
            </a:pPr>
            <a:r>
              <a:rPr lang="en-US" sz="3600" kern="10" dirty="0">
                <a:ln w="9525">
                  <a:noFill/>
                  <a:round/>
                  <a:headEnd/>
                  <a:tailEnd/>
                </a:ln>
                <a:gradFill rotWithShape="1">
                  <a:gsLst>
                    <a:gs pos="0">
                      <a:srgbClr val="FFCC00"/>
                    </a:gs>
                    <a:gs pos="100000">
                      <a:srgbClr val="FF9900"/>
                    </a:gs>
                  </a:gsLst>
                  <a:lin ang="10800000" scaled="1"/>
                </a:gradFill>
                <a:effectLst>
                  <a:outerShdw dist="35921" dir="2700000" algn="ctr" rotWithShape="0">
                    <a:schemeClr val="tx1"/>
                  </a:outerShdw>
                </a:effectLst>
                <a:latin typeface="Arial Narrow"/>
              </a:rPr>
              <a:t>  </a:t>
            </a:r>
            <a:r>
              <a:rPr lang="en-US" sz="3600" b="1" kern="10" dirty="0">
                <a:ln w="9525">
                  <a:noFill/>
                  <a:round/>
                  <a:headEnd/>
                  <a:tailEnd/>
                </a:ln>
                <a:solidFill>
                  <a:srgbClr val="92D050"/>
                </a:solidFill>
                <a:effectLst/>
                <a:latin typeface="+mn-lt"/>
              </a:rPr>
              <a:t>Writing For The Penmen Press </a:t>
            </a:r>
            <a:r>
              <a:rPr lang="en-US" sz="3600" b="1" kern="10" baseline="0" dirty="0">
                <a:ln w="9525">
                  <a:noFill/>
                  <a:round/>
                  <a:headEnd/>
                  <a:tailEnd/>
                </a:ln>
                <a:solidFill>
                  <a:srgbClr val="92D050"/>
                </a:solidFill>
                <a:effectLst/>
                <a:latin typeface="+mn-lt"/>
              </a:rPr>
              <a:t> </a:t>
            </a:r>
            <a:endParaRPr lang="en-US" sz="3600" b="1" kern="10" dirty="0">
              <a:ln w="9525">
                <a:noFill/>
                <a:round/>
                <a:headEnd/>
                <a:tailEnd/>
              </a:ln>
              <a:solidFill>
                <a:srgbClr val="92D050"/>
              </a:solidFill>
              <a:latin typeface="+mn-lt"/>
            </a:endParaRPr>
          </a:p>
        </p:txBody>
      </p:sp>
      <p:sp>
        <p:nvSpPr>
          <p:cNvPr id="1034" name="Rectangle 10"/>
          <p:cNvSpPr>
            <a:spLocks noChangeArrowheads="1"/>
          </p:cNvSpPr>
          <p:nvPr/>
        </p:nvSpPr>
        <p:spPr bwMode="auto">
          <a:xfrm>
            <a:off x="8229600" y="6400800"/>
            <a:ext cx="762000" cy="304800"/>
          </a:xfrm>
          <a:prstGeom prst="rect">
            <a:avLst/>
          </a:prstGeom>
          <a:noFill/>
          <a:ln w="12700">
            <a:noFill/>
            <a:miter lim="800000"/>
            <a:headEnd/>
            <a:tailEnd/>
          </a:ln>
          <a:effectLst/>
        </p:spPr>
        <p:txBody>
          <a:bodyPr lIns="90488" tIns="44450" rIns="90488" bIns="44450" anchor="b"/>
          <a:lstStyle/>
          <a:p>
            <a:pPr algn="r">
              <a:defRPr/>
            </a:pPr>
            <a:fld id="{FFF7E130-A820-4C35-BC0E-BCB97F03E78F}" type="slidenum">
              <a:rPr lang="en-US" sz="800">
                <a:solidFill>
                  <a:srgbClr val="336699"/>
                </a:solidFill>
              </a:rPr>
              <a:pPr algn="r">
                <a:defRPr/>
              </a:pPr>
              <a:t>‹#›</a:t>
            </a:fld>
            <a:endParaRPr lang="en-US" sz="800" dirty="0">
              <a:solidFill>
                <a:srgbClr val="336699"/>
              </a:solidFill>
            </a:endParaRPr>
          </a:p>
        </p:txBody>
      </p:sp>
      <p:sp>
        <p:nvSpPr>
          <p:cNvPr id="1035" name="Rectangle 11"/>
          <p:cNvSpPr>
            <a:spLocks noChangeArrowheads="1"/>
          </p:cNvSpPr>
          <p:nvPr/>
        </p:nvSpPr>
        <p:spPr bwMode="auto">
          <a:xfrm>
            <a:off x="1143000" y="6400800"/>
            <a:ext cx="2819400" cy="304800"/>
          </a:xfrm>
          <a:prstGeom prst="rect">
            <a:avLst/>
          </a:prstGeom>
          <a:noFill/>
          <a:ln w="12700">
            <a:noFill/>
            <a:miter lim="800000"/>
            <a:headEnd/>
            <a:tailEnd/>
          </a:ln>
          <a:effectLst/>
        </p:spPr>
        <p:txBody>
          <a:bodyPr lIns="90488" tIns="44450" rIns="90488" bIns="44450" anchor="b"/>
          <a:lstStyle/>
          <a:p>
            <a:pPr>
              <a:defRPr/>
            </a:pPr>
            <a:endParaRPr lang="en-US" sz="800" dirty="0">
              <a:solidFill>
                <a:srgbClr val="336699"/>
              </a:solidFill>
            </a:endParaRPr>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r" rtl="0" eaLnBrk="0" fontAlgn="base" hangingPunct="0">
        <a:spcBef>
          <a:spcPct val="0"/>
        </a:spcBef>
        <a:spcAft>
          <a:spcPct val="0"/>
        </a:spcAft>
        <a:defRPr sz="3400" b="1">
          <a:solidFill>
            <a:srgbClr val="92D050"/>
          </a:solidFill>
          <a:latin typeface="+mj-lt"/>
          <a:ea typeface="+mj-ea"/>
          <a:cs typeface="+mj-cs"/>
        </a:defRPr>
      </a:lvl1pPr>
      <a:lvl2pPr algn="ctr" rtl="0" eaLnBrk="0" fontAlgn="base" hangingPunct="0">
        <a:spcBef>
          <a:spcPct val="0"/>
        </a:spcBef>
        <a:spcAft>
          <a:spcPct val="0"/>
        </a:spcAft>
        <a:defRPr sz="3600" b="1">
          <a:solidFill>
            <a:srgbClr val="92D050"/>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92D050"/>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92D050"/>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92D050"/>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Arial" charset="0"/>
        </a:defRPr>
      </a:lvl9pPr>
    </p:titleStyle>
    <p:bodyStyle>
      <a:lvl1pPr marL="504825" indent="-504825" algn="l" rtl="0" eaLnBrk="0" fontAlgn="base" hangingPunct="0">
        <a:spcBef>
          <a:spcPct val="0"/>
        </a:spcBef>
        <a:spcAft>
          <a:spcPct val="50000"/>
        </a:spcAft>
        <a:buClr>
          <a:srgbClr val="92D050"/>
        </a:buClr>
        <a:buSzPct val="80000"/>
        <a:buFont typeface="Monotype Sorts" pitchFamily="2" charset="2"/>
        <a:buChar char="n"/>
        <a:defRPr sz="3200">
          <a:solidFill>
            <a:srgbClr val="0066FF"/>
          </a:solidFill>
          <a:latin typeface="+mn-lt"/>
          <a:ea typeface="+mn-ea"/>
          <a:cs typeface="+mn-cs"/>
        </a:defRPr>
      </a:lvl1pPr>
      <a:lvl2pPr marL="1092200" indent="-473075" algn="l" rtl="0" eaLnBrk="0" fontAlgn="base" hangingPunct="0">
        <a:spcBef>
          <a:spcPct val="0"/>
        </a:spcBef>
        <a:spcAft>
          <a:spcPct val="50000"/>
        </a:spcAft>
        <a:buClr>
          <a:srgbClr val="92D050"/>
        </a:buClr>
        <a:buSzPct val="70000"/>
        <a:buFont typeface="Monotype Sorts" pitchFamily="2" charset="2"/>
        <a:buChar char="n"/>
        <a:defRPr sz="2800">
          <a:solidFill>
            <a:srgbClr val="0066FF"/>
          </a:solidFill>
          <a:latin typeface="+mn-lt"/>
        </a:defRPr>
      </a:lvl2pPr>
      <a:lvl3pPr marL="1541463" indent="-334963" algn="l" rtl="0" eaLnBrk="0" fontAlgn="base" hangingPunct="0">
        <a:spcBef>
          <a:spcPct val="0"/>
        </a:spcBef>
        <a:spcAft>
          <a:spcPct val="50000"/>
        </a:spcAft>
        <a:buClr>
          <a:srgbClr val="92D050"/>
        </a:buClr>
        <a:buSzPct val="80000"/>
        <a:buFont typeface="Monotype Sorts" pitchFamily="2" charset="2"/>
        <a:buChar char="n"/>
        <a:defRPr sz="2400">
          <a:solidFill>
            <a:srgbClr val="0066FF"/>
          </a:solidFill>
          <a:latin typeface="+mn-lt"/>
        </a:defRPr>
      </a:lvl3pPr>
      <a:lvl4pPr marL="1884363" indent="-228600" algn="l" rtl="0" eaLnBrk="0" fontAlgn="base" hangingPunct="0">
        <a:spcBef>
          <a:spcPct val="20000"/>
        </a:spcBef>
        <a:spcAft>
          <a:spcPct val="0"/>
        </a:spcAft>
        <a:buChar char="–"/>
        <a:defRPr sz="2000">
          <a:solidFill>
            <a:schemeClr val="bg1"/>
          </a:solidFill>
          <a:effectLst>
            <a:outerShdw blurRad="38100" dist="38100" dir="2700000" algn="tl">
              <a:srgbClr val="000000"/>
            </a:outerShdw>
          </a:effectLst>
          <a:latin typeface="Times New Roman" pitchFamily="18" charset="0"/>
        </a:defRPr>
      </a:lvl4pPr>
      <a:lvl5pPr marL="2227263" indent="-228600" algn="l" rtl="0" eaLnBrk="0" fontAlgn="base" hangingPunct="0">
        <a:spcBef>
          <a:spcPct val="20000"/>
        </a:spcBef>
        <a:spcAft>
          <a:spcPct val="0"/>
        </a:spcAft>
        <a:buChar char="»"/>
        <a:defRPr sz="2000">
          <a:solidFill>
            <a:schemeClr val="bg1"/>
          </a:solidFill>
          <a:effectLst>
            <a:outerShdw blurRad="38100" dist="38100" dir="2700000" algn="tl">
              <a:srgbClr val="000000"/>
            </a:outerShdw>
          </a:effectLst>
          <a:latin typeface="Times New Roman" pitchFamily="18" charset="0"/>
        </a:defRPr>
      </a:lvl5pPr>
      <a:lvl6pPr marL="2684463" indent="-228600" algn="l" rtl="0" eaLnBrk="0" fontAlgn="base" hangingPunct="0">
        <a:spcBef>
          <a:spcPct val="20000"/>
        </a:spcBef>
        <a:spcAft>
          <a:spcPct val="0"/>
        </a:spcAft>
        <a:buChar char="»"/>
        <a:defRPr sz="2000">
          <a:solidFill>
            <a:schemeClr val="bg1"/>
          </a:solidFill>
          <a:effectLst>
            <a:outerShdw blurRad="38100" dist="38100" dir="2700000" algn="tl">
              <a:srgbClr val="000000"/>
            </a:outerShdw>
          </a:effectLst>
          <a:latin typeface="Times New Roman" pitchFamily="18" charset="0"/>
        </a:defRPr>
      </a:lvl6pPr>
      <a:lvl7pPr marL="3141663" indent="-228600" algn="l" rtl="0" eaLnBrk="0" fontAlgn="base" hangingPunct="0">
        <a:spcBef>
          <a:spcPct val="20000"/>
        </a:spcBef>
        <a:spcAft>
          <a:spcPct val="0"/>
        </a:spcAft>
        <a:buChar char="»"/>
        <a:defRPr sz="2000">
          <a:solidFill>
            <a:schemeClr val="bg1"/>
          </a:solidFill>
          <a:effectLst>
            <a:outerShdw blurRad="38100" dist="38100" dir="2700000" algn="tl">
              <a:srgbClr val="000000"/>
            </a:outerShdw>
          </a:effectLst>
          <a:latin typeface="Times New Roman" pitchFamily="18" charset="0"/>
        </a:defRPr>
      </a:lvl7pPr>
      <a:lvl8pPr marL="3598863" indent="-228600" algn="l" rtl="0" eaLnBrk="0" fontAlgn="base" hangingPunct="0">
        <a:spcBef>
          <a:spcPct val="20000"/>
        </a:spcBef>
        <a:spcAft>
          <a:spcPct val="0"/>
        </a:spcAft>
        <a:buChar char="»"/>
        <a:defRPr sz="2000">
          <a:solidFill>
            <a:schemeClr val="bg1"/>
          </a:solidFill>
          <a:effectLst>
            <a:outerShdw blurRad="38100" dist="38100" dir="2700000" algn="tl">
              <a:srgbClr val="000000"/>
            </a:outerShdw>
          </a:effectLst>
          <a:latin typeface="Times New Roman" pitchFamily="18" charset="0"/>
        </a:defRPr>
      </a:lvl8pPr>
      <a:lvl9pPr marL="4056063" indent="-228600" algn="l" rtl="0" eaLnBrk="0" fontAlgn="base" hangingPunct="0">
        <a:spcBef>
          <a:spcPct val="20000"/>
        </a:spcBef>
        <a:spcAft>
          <a:spcPct val="0"/>
        </a:spcAft>
        <a:buChar char="»"/>
        <a:defRPr sz="2000">
          <a:solidFill>
            <a:schemeClr val="bg1"/>
          </a:solidFill>
          <a:effectLst>
            <a:outerShdw blurRad="38100" dist="38100" dir="2700000" algn="tl">
              <a:srgbClr val="000000"/>
            </a:outerShdw>
          </a:effectLst>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title"/>
          </p:nvPr>
        </p:nvSpPr>
        <p:spPr/>
        <p:txBody>
          <a:bodyPr/>
          <a:lstStyle/>
          <a:p>
            <a:r>
              <a:rPr lang="en-US" dirty="0"/>
              <a:t>What Is A Lead?</a:t>
            </a:r>
          </a:p>
        </p:txBody>
      </p:sp>
      <p:sp>
        <p:nvSpPr>
          <p:cNvPr id="56326" name="Rectangle 6"/>
          <p:cNvSpPr>
            <a:spLocks noGrp="1" noChangeArrowheads="1"/>
          </p:cNvSpPr>
          <p:nvPr>
            <p:ph type="body" idx="1"/>
          </p:nvPr>
        </p:nvSpPr>
        <p:spPr>
          <a:xfrm>
            <a:off x="5105400" y="1828800"/>
            <a:ext cx="3352800" cy="4648200"/>
          </a:xfrm>
        </p:spPr>
        <p:txBody>
          <a:bodyPr/>
          <a:lstStyle/>
          <a:p>
            <a:pPr marL="0" indent="0">
              <a:buNone/>
            </a:pPr>
            <a:r>
              <a:rPr lang="en-US" dirty="0"/>
              <a:t>The lead, or opening paragraph, is the most important part of a news story. </a:t>
            </a:r>
            <a:r>
              <a:rPr lang="en-US" i="1" dirty="0"/>
              <a:t>Think Inverted Pyramid</a:t>
            </a:r>
          </a:p>
          <a:p>
            <a:endParaRPr lang="en-US" i="1" dirty="0"/>
          </a:p>
        </p:txBody>
      </p:sp>
      <p:pic>
        <p:nvPicPr>
          <p:cNvPr id="1028" name="Picture 4" descr="http://endeavor-online.com/wp-content/uploads/2011/03/information-overload1-150x150.jpg"/>
          <p:cNvPicPr>
            <a:picLocks noChangeAspect="1" noChangeArrowheads="1"/>
          </p:cNvPicPr>
          <p:nvPr/>
        </p:nvPicPr>
        <p:blipFill>
          <a:blip r:embed="rId2" cstate="print"/>
          <a:srcRect/>
          <a:stretch>
            <a:fillRect/>
          </a:stretch>
        </p:blipFill>
        <p:spPr bwMode="auto">
          <a:xfrm>
            <a:off x="1447800" y="1981200"/>
            <a:ext cx="3048000" cy="3048000"/>
          </a:xfrm>
          <a:prstGeom prst="rect">
            <a:avLst/>
          </a:prstGeom>
          <a:noFill/>
        </p:spPr>
      </p:pic>
    </p:spTree>
    <p:extLst>
      <p:ext uri="{BB962C8B-B14F-4D97-AF65-F5344CB8AC3E}">
        <p14:creationId xmlns:p14="http://schemas.microsoft.com/office/powerpoint/2010/main" val="446523925"/>
      </p:ext>
    </p:extLst>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sz="2800" dirty="0"/>
              <a:t>Summary Lead - Example</a:t>
            </a:r>
          </a:p>
        </p:txBody>
      </p:sp>
      <p:sp>
        <p:nvSpPr>
          <p:cNvPr id="6" name="Content Placeholder 5"/>
          <p:cNvSpPr>
            <a:spLocks noGrp="1"/>
          </p:cNvSpPr>
          <p:nvPr>
            <p:ph idx="1"/>
          </p:nvPr>
        </p:nvSpPr>
        <p:spPr>
          <a:xfrm>
            <a:off x="1143000" y="1219200"/>
            <a:ext cx="7696200" cy="5181600"/>
          </a:xfrm>
        </p:spPr>
        <p:txBody>
          <a:bodyPr/>
          <a:lstStyle/>
          <a:p>
            <a:pPr marL="0" indent="0">
              <a:buNone/>
            </a:pPr>
            <a:r>
              <a:rPr lang="en-US" sz="1900" b="1" dirty="0"/>
              <a:t>Lobbyists Flout Disclosure Rules In Talks With Commissioners</a:t>
            </a:r>
          </a:p>
          <a:p>
            <a:pPr marL="0" indent="0">
              <a:buNone/>
            </a:pPr>
            <a:r>
              <a:rPr lang="en-US" sz="1400" dirty="0"/>
              <a:t>By Tony Cook and Michael Mishak for the Las Vegas Sun, July 13, 2008</a:t>
            </a:r>
          </a:p>
          <a:p>
            <a:pPr marL="0" indent="0">
              <a:buNone/>
            </a:pPr>
            <a:endParaRPr lang="en-US" sz="1400" i="1" dirty="0"/>
          </a:p>
          <a:p>
            <a:pPr marL="0" indent="0">
              <a:buNone/>
            </a:pPr>
            <a:r>
              <a:rPr lang="en-US" sz="2200" i="1" dirty="0"/>
              <a:t>On more than 170 occasions this year, lobbyists failed to file disclosure forms when they visited Clark County commissioners, leaving the public in the dark about what issues they were pushing and on whose behalf.</a:t>
            </a:r>
          </a:p>
          <a:p>
            <a:pPr marL="0" indent="0">
              <a:buNone/>
            </a:pPr>
            <a:endParaRPr lang="en-US" sz="2200" i="1" dirty="0"/>
          </a:p>
          <a:p>
            <a:r>
              <a:rPr lang="en-US" sz="1800" dirty="0"/>
              <a:t>Commentary: A good example of the less timely, more analytical approach that some newspapers are taking in their print editions. It covers who, what and when, but also why it matters to readers. Uses active verbs, it is specific (170 occasions) and it is brief (35 words)</a:t>
            </a:r>
          </a:p>
        </p:txBody>
      </p:sp>
    </p:spTree>
    <p:extLst>
      <p:ext uri="{BB962C8B-B14F-4D97-AF65-F5344CB8AC3E}">
        <p14:creationId xmlns:p14="http://schemas.microsoft.com/office/powerpoint/2010/main" val="39052573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sz="2800" dirty="0"/>
              <a:t>Summary Lead - Example</a:t>
            </a:r>
          </a:p>
        </p:txBody>
      </p:sp>
      <p:sp>
        <p:nvSpPr>
          <p:cNvPr id="6" name="Content Placeholder 5"/>
          <p:cNvSpPr>
            <a:spLocks noGrp="1"/>
          </p:cNvSpPr>
          <p:nvPr>
            <p:ph idx="1"/>
          </p:nvPr>
        </p:nvSpPr>
        <p:spPr>
          <a:xfrm>
            <a:off x="1143000" y="1219200"/>
            <a:ext cx="7696200" cy="5181600"/>
          </a:xfrm>
        </p:spPr>
        <p:txBody>
          <a:bodyPr/>
          <a:lstStyle/>
          <a:p>
            <a:pPr marL="0" indent="0">
              <a:buNone/>
            </a:pPr>
            <a:r>
              <a:rPr lang="en-US" sz="2000" b="1" dirty="0"/>
              <a:t>County Administrator Faces Ouster</a:t>
            </a:r>
          </a:p>
          <a:p>
            <a:pPr marL="0" indent="0">
              <a:buNone/>
            </a:pPr>
            <a:r>
              <a:rPr lang="en-US" sz="1400" dirty="0"/>
              <a:t>By Tony Cook for The Cincinnati Post, Jan. 14, 2005</a:t>
            </a:r>
          </a:p>
          <a:p>
            <a:pPr marL="0" indent="0">
              <a:buNone/>
            </a:pPr>
            <a:endParaRPr lang="en-US" sz="2000" dirty="0"/>
          </a:p>
          <a:p>
            <a:pPr marL="0" indent="0">
              <a:buNone/>
            </a:pPr>
            <a:r>
              <a:rPr lang="en-US" sz="2200" i="1" dirty="0"/>
              <a:t>Two Hamilton County Commissioners plan to force the county’s top administrator out of office today.</a:t>
            </a:r>
          </a:p>
          <a:p>
            <a:pPr marL="0" indent="0">
              <a:buNone/>
            </a:pPr>
            <a:endParaRPr lang="en-US" sz="2000" dirty="0"/>
          </a:p>
          <a:p>
            <a:r>
              <a:rPr lang="en-US" sz="1800" dirty="0"/>
              <a:t>Commentary: Traditional who, what and when. If this information had been reported on TV or radio the day before, this lead might not be a good one for the print edition of the newspaper. If the reporter posted this information online as soon as it became available, then this lead would make sense. It’s brief (15 words) and uses an active sentence construction</a:t>
            </a:r>
          </a:p>
        </p:txBody>
      </p:sp>
    </p:spTree>
    <p:extLst>
      <p:ext uri="{BB962C8B-B14F-4D97-AF65-F5344CB8AC3E}">
        <p14:creationId xmlns:p14="http://schemas.microsoft.com/office/powerpoint/2010/main" val="84464992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dirty="0"/>
              <a:t>Types Of Leads</a:t>
            </a:r>
          </a:p>
        </p:txBody>
      </p:sp>
      <p:sp>
        <p:nvSpPr>
          <p:cNvPr id="6" name="Content Placeholder 5"/>
          <p:cNvSpPr>
            <a:spLocks noGrp="1"/>
          </p:cNvSpPr>
          <p:nvPr>
            <p:ph idx="1"/>
          </p:nvPr>
        </p:nvSpPr>
        <p:spPr>
          <a:xfrm>
            <a:off x="4572000" y="1219200"/>
            <a:ext cx="4397141" cy="5181600"/>
          </a:xfrm>
        </p:spPr>
        <p:txBody>
          <a:bodyPr/>
          <a:lstStyle/>
          <a:p>
            <a:r>
              <a:rPr lang="en-US" sz="2200" dirty="0"/>
              <a:t>Anecdotal lead: Sometimes, beginning a story with a quick anecdote can draw in readers </a:t>
            </a:r>
          </a:p>
          <a:p>
            <a:pPr lvl="1"/>
            <a:r>
              <a:rPr lang="en-US" sz="2000" dirty="0"/>
              <a:t>Anecdote must be interesting and must closely illustrate the article’s broader point</a:t>
            </a:r>
          </a:p>
          <a:p>
            <a:pPr lvl="1"/>
            <a:r>
              <a:rPr lang="en-US" sz="2000" dirty="0"/>
              <a:t>Specificity and concrete detail are essential. The broader significance of the anecdote should be explained within the first few sentences following the lead</a:t>
            </a:r>
          </a:p>
        </p:txBody>
      </p:sp>
      <p:pic>
        <p:nvPicPr>
          <p:cNvPr id="4099" name="Picture 3" descr="http://withfriendship.com/images/c/14794/Anecdote-pictur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9386" y="3276599"/>
            <a:ext cx="3863614" cy="2896703"/>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penmen press">
            <a:extLst>
              <a:ext uri="{FF2B5EF4-FFF2-40B4-BE49-F238E27FC236}">
                <a16:creationId xmlns:a16="http://schemas.microsoft.com/office/drawing/2014/main" id="{B43D1E48-EC7C-498A-BBE8-D17FFFBC9C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186" y="92675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5233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sz="2800" dirty="0"/>
              <a:t>Anecdotal Lead - Example</a:t>
            </a:r>
          </a:p>
        </p:txBody>
      </p:sp>
      <p:sp>
        <p:nvSpPr>
          <p:cNvPr id="6" name="Content Placeholder 5"/>
          <p:cNvSpPr>
            <a:spLocks noGrp="1"/>
          </p:cNvSpPr>
          <p:nvPr>
            <p:ph idx="1"/>
          </p:nvPr>
        </p:nvSpPr>
        <p:spPr>
          <a:xfrm>
            <a:off x="1143000" y="1219200"/>
            <a:ext cx="7696200" cy="5181600"/>
          </a:xfrm>
        </p:spPr>
        <p:txBody>
          <a:bodyPr/>
          <a:lstStyle/>
          <a:p>
            <a:pPr marL="0" indent="0">
              <a:buNone/>
            </a:pPr>
            <a:r>
              <a:rPr lang="en-US" sz="2000" b="1" dirty="0"/>
              <a:t>Tri-staters Tell Stories Of The Devastating Tsunami</a:t>
            </a:r>
          </a:p>
          <a:p>
            <a:pPr marL="0" indent="0">
              <a:buNone/>
            </a:pPr>
            <a:endParaRPr lang="en-US" sz="1400" dirty="0"/>
          </a:p>
          <a:p>
            <a:pPr marL="0" indent="0">
              <a:buNone/>
            </a:pPr>
            <a:r>
              <a:rPr lang="en-US" sz="1400" dirty="0"/>
              <a:t>By Tony Cook for The Cincinnati Post, Jan. 8, 2005</a:t>
            </a:r>
          </a:p>
          <a:p>
            <a:pPr marL="0" indent="0">
              <a:buNone/>
            </a:pPr>
            <a:endParaRPr lang="en-US" sz="1400" dirty="0"/>
          </a:p>
          <a:p>
            <a:pPr marL="0" indent="0">
              <a:buNone/>
            </a:pPr>
            <a:r>
              <a:rPr lang="en-US" sz="2200" i="1" dirty="0"/>
              <a:t>From Dan Ralescu’s sun-warmed beach chair in Thailand, the Indian Ocean began to look, oddly, not so much like waves but bread dough</a:t>
            </a:r>
          </a:p>
          <a:p>
            <a:pPr marL="0" indent="0">
              <a:buNone/>
            </a:pPr>
            <a:endParaRPr lang="en-US" sz="2000" i="1" dirty="0"/>
          </a:p>
          <a:p>
            <a:r>
              <a:rPr lang="en-US" sz="1800" dirty="0"/>
              <a:t>Commentary: A local angle on the tsunami that struck Southeast Asia. As a result of the massive death toll and worldwide impact, most readers would have been inundated with basic information about the tsunami. Given that context, this lead uses an unexpected image to capture the reader’s attention and prepare them for a new take. It’s brief (23 words)</a:t>
            </a:r>
          </a:p>
        </p:txBody>
      </p:sp>
    </p:spTree>
    <p:extLst>
      <p:ext uri="{BB962C8B-B14F-4D97-AF65-F5344CB8AC3E}">
        <p14:creationId xmlns:p14="http://schemas.microsoft.com/office/powerpoint/2010/main" val="94955681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sz="2800" dirty="0"/>
              <a:t>Question Lead - Example</a:t>
            </a:r>
          </a:p>
        </p:txBody>
      </p:sp>
      <p:sp>
        <p:nvSpPr>
          <p:cNvPr id="6" name="Content Placeholder 5"/>
          <p:cNvSpPr>
            <a:spLocks noGrp="1"/>
          </p:cNvSpPr>
          <p:nvPr>
            <p:ph idx="1"/>
          </p:nvPr>
        </p:nvSpPr>
        <p:spPr>
          <a:xfrm>
            <a:off x="1143000" y="1219200"/>
            <a:ext cx="7696200" cy="5181600"/>
          </a:xfrm>
        </p:spPr>
        <p:txBody>
          <a:bodyPr/>
          <a:lstStyle/>
          <a:p>
            <a:pPr marL="0" indent="0">
              <a:buNone/>
            </a:pPr>
            <a:r>
              <a:rPr lang="en-US" sz="2000" b="1" dirty="0"/>
              <a:t>Same Lobbyist For Courts, Shorter Term, More Money</a:t>
            </a:r>
            <a:endParaRPr lang="en-US" sz="1400" b="1" dirty="0"/>
          </a:p>
          <a:p>
            <a:pPr marL="0" indent="0">
              <a:buNone/>
            </a:pPr>
            <a:r>
              <a:rPr lang="en-US" sz="1400" dirty="0"/>
              <a:t>By Tony Cook for the Las Vegas Sun, June 29, 2008</a:t>
            </a:r>
          </a:p>
          <a:p>
            <a:pPr marL="0" indent="0">
              <a:buNone/>
            </a:pPr>
            <a:endParaRPr lang="en-US" sz="1400" dirty="0"/>
          </a:p>
          <a:p>
            <a:pPr marL="0" indent="0">
              <a:buNone/>
            </a:pPr>
            <a:r>
              <a:rPr lang="en-US" sz="2200" i="1" dirty="0"/>
              <a:t>What’s increasing faster than the price of gasoline? Apparently, the cost of court lobbyists.</a:t>
            </a:r>
          </a:p>
          <a:p>
            <a:pPr marL="0" indent="0">
              <a:buNone/>
            </a:pPr>
            <a:r>
              <a:rPr lang="en-US" sz="2000" i="1" dirty="0"/>
              <a:t>District and Justice Court Judges want to hire lobbyist Rick Loop for $150,000 to represent the court system in Carson City through the 2009 legislative session. During the past session, Loop’s price tag was $80,000.</a:t>
            </a:r>
          </a:p>
          <a:p>
            <a:pPr marL="0" indent="0">
              <a:buNone/>
            </a:pPr>
            <a:endParaRPr lang="en-US" sz="1800" i="1" dirty="0"/>
          </a:p>
          <a:p>
            <a:r>
              <a:rPr lang="en-US" sz="1800" dirty="0"/>
              <a:t>Commentary: Question leads can grab attention, not as clear and concise about providing the main point of a story. In this case, the second paragraph must carry a lot of the weight </a:t>
            </a:r>
          </a:p>
          <a:p>
            <a:r>
              <a:rPr lang="en-US" sz="1800" dirty="0"/>
              <a:t>JB thinks it looks like advertising copy!</a:t>
            </a:r>
          </a:p>
        </p:txBody>
      </p:sp>
    </p:spTree>
    <p:extLst>
      <p:ext uri="{BB962C8B-B14F-4D97-AF65-F5344CB8AC3E}">
        <p14:creationId xmlns:p14="http://schemas.microsoft.com/office/powerpoint/2010/main" val="382909242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3"/>
          <p:cNvSpPr>
            <a:spLocks noChangeArrowheads="1" noChangeShapeType="1" noTextEdit="1"/>
          </p:cNvSpPr>
          <p:nvPr/>
        </p:nvSpPr>
        <p:spPr bwMode="auto">
          <a:xfrm>
            <a:off x="3810000" y="457200"/>
            <a:ext cx="4876800" cy="533400"/>
          </a:xfrm>
          <a:prstGeom prst="rect">
            <a:avLst/>
          </a:prstGeom>
        </p:spPr>
        <p:txBody>
          <a:bodyPr wrap="none" fromWordArt="1">
            <a:prstTxWarp prst="textPlain">
              <a:avLst>
                <a:gd name="adj" fmla="val 50000"/>
              </a:avLst>
            </a:prstTxWarp>
          </a:bodyPr>
          <a:lstStyle/>
          <a:p>
            <a:pPr algn="ctr"/>
            <a:r>
              <a:rPr lang="en-US" sz="3600" b="1" kern="10" dirty="0">
                <a:ln w="9525">
                  <a:noFill/>
                  <a:round/>
                  <a:headEnd/>
                  <a:tailEnd/>
                </a:ln>
                <a:solidFill>
                  <a:srgbClr val="92D050"/>
                </a:solidFill>
                <a:latin typeface="Arial"/>
                <a:cs typeface="Arial"/>
              </a:rPr>
              <a:t>Punctuation</a:t>
            </a:r>
          </a:p>
        </p:txBody>
      </p:sp>
      <p:sp>
        <p:nvSpPr>
          <p:cNvPr id="140292" name="Text Box 4"/>
          <p:cNvSpPr txBox="1">
            <a:spLocks noChangeArrowheads="1"/>
          </p:cNvSpPr>
          <p:nvPr/>
        </p:nvSpPr>
        <p:spPr bwMode="auto">
          <a:xfrm>
            <a:off x="1219200" y="1447800"/>
            <a:ext cx="7666038" cy="5170488"/>
          </a:xfrm>
          <a:prstGeom prst="rect">
            <a:avLst/>
          </a:prstGeom>
          <a:noFill/>
          <a:ln w="9525">
            <a:noFill/>
            <a:miter lim="800000"/>
            <a:headEnd/>
            <a:tailEnd/>
          </a:ln>
        </p:spPr>
        <p:txBody>
          <a:bodyPr>
            <a:spAutoFit/>
          </a:bodyPr>
          <a:lstStyle/>
          <a:p>
            <a:pPr marL="446088" indent="-446088">
              <a:spcAft>
                <a:spcPct val="25000"/>
              </a:spcAft>
              <a:buClr>
                <a:srgbClr val="92D050"/>
              </a:buClr>
              <a:buSzPct val="100000"/>
              <a:buFont typeface="Wingdings" pitchFamily="2" charset="2"/>
              <a:buChar char="§"/>
            </a:pPr>
            <a:r>
              <a:rPr lang="en-US" sz="2200" b="1" dirty="0">
                <a:solidFill>
                  <a:srgbClr val="0066FF"/>
                </a:solidFill>
                <a:latin typeface="Arial" charset="0"/>
              </a:rPr>
              <a:t>Exclamation points - minimal use or it’s ad copy</a:t>
            </a:r>
          </a:p>
          <a:p>
            <a:pPr marL="446088" indent="-446088">
              <a:spcAft>
                <a:spcPct val="25000"/>
              </a:spcAft>
              <a:buClr>
                <a:srgbClr val="92D050"/>
              </a:buClr>
              <a:buSzPct val="100000"/>
              <a:buFont typeface="Wingdings" pitchFamily="2" charset="2"/>
              <a:buChar char="§"/>
            </a:pPr>
            <a:endParaRPr lang="en-US" sz="2200" b="1" dirty="0">
              <a:solidFill>
                <a:srgbClr val="0066FF"/>
              </a:solidFill>
              <a:latin typeface="Arial" charset="0"/>
            </a:endParaRPr>
          </a:p>
          <a:p>
            <a:pPr marL="446088" indent="-446088">
              <a:spcAft>
                <a:spcPct val="25000"/>
              </a:spcAft>
              <a:buClr>
                <a:srgbClr val="92D050"/>
              </a:buClr>
              <a:buSzPct val="100000"/>
              <a:buFont typeface="Wingdings" pitchFamily="2" charset="2"/>
              <a:buChar char="§"/>
            </a:pPr>
            <a:r>
              <a:rPr lang="en-US" sz="2200" b="1" dirty="0">
                <a:solidFill>
                  <a:srgbClr val="0066FF"/>
                </a:solidFill>
                <a:latin typeface="Arial" charset="0"/>
              </a:rPr>
              <a:t>Commas - before connecting words that connect two complete thoughts; before and after constrictive clauses. Commas are your friend!</a:t>
            </a:r>
          </a:p>
          <a:p>
            <a:pPr marL="446088" indent="-446088">
              <a:spcAft>
                <a:spcPct val="25000"/>
              </a:spcAft>
              <a:buClr>
                <a:srgbClr val="92D050"/>
              </a:buClr>
              <a:buSzPct val="100000"/>
              <a:buFont typeface="Wingdings" pitchFamily="2" charset="2"/>
              <a:buChar char="§"/>
            </a:pPr>
            <a:endParaRPr lang="en-US" sz="2200" b="1" dirty="0">
              <a:solidFill>
                <a:srgbClr val="0066FF"/>
              </a:solidFill>
              <a:latin typeface="Arial" charset="0"/>
            </a:endParaRPr>
          </a:p>
          <a:p>
            <a:pPr marL="446088" indent="-446088">
              <a:spcAft>
                <a:spcPct val="25000"/>
              </a:spcAft>
              <a:buClr>
                <a:srgbClr val="92D050"/>
              </a:buClr>
              <a:buSzPct val="100000"/>
              <a:buFont typeface="Wingdings" pitchFamily="2" charset="2"/>
              <a:buChar char="§"/>
            </a:pPr>
            <a:r>
              <a:rPr lang="en-US" sz="2200" b="1" dirty="0">
                <a:solidFill>
                  <a:srgbClr val="0066FF"/>
                </a:solidFill>
                <a:latin typeface="Arial" charset="0"/>
              </a:rPr>
              <a:t>Hyphen - use care and a dictionary</a:t>
            </a:r>
          </a:p>
          <a:p>
            <a:pPr marL="446088" indent="-446088">
              <a:spcAft>
                <a:spcPct val="25000"/>
              </a:spcAft>
              <a:buClr>
                <a:srgbClr val="92D050"/>
              </a:buClr>
              <a:buSzPct val="100000"/>
              <a:buFont typeface="Wingdings" pitchFamily="2" charset="2"/>
              <a:buChar char="§"/>
            </a:pPr>
            <a:endParaRPr lang="en-US" sz="2200" b="1" dirty="0">
              <a:solidFill>
                <a:srgbClr val="0066FF"/>
              </a:solidFill>
              <a:latin typeface="Arial" charset="0"/>
            </a:endParaRPr>
          </a:p>
          <a:p>
            <a:pPr marL="446088" indent="-446088">
              <a:spcAft>
                <a:spcPct val="25000"/>
              </a:spcAft>
              <a:buClr>
                <a:srgbClr val="92D050"/>
              </a:buClr>
              <a:buSzPct val="100000"/>
              <a:buFont typeface="Wingdings" pitchFamily="2" charset="2"/>
              <a:buChar char="§"/>
            </a:pPr>
            <a:r>
              <a:rPr lang="en-US" sz="2200" b="1" dirty="0">
                <a:solidFill>
                  <a:srgbClr val="0066FF"/>
                </a:solidFill>
                <a:latin typeface="Arial" charset="0"/>
              </a:rPr>
              <a:t>Quotation marks - punctuation </a:t>
            </a:r>
            <a:r>
              <a:rPr lang="en-US" sz="2200" b="1" u="sng" dirty="0">
                <a:solidFill>
                  <a:srgbClr val="0066FF"/>
                </a:solidFill>
                <a:latin typeface="Arial" charset="0"/>
              </a:rPr>
              <a:t>ALWAYS </a:t>
            </a:r>
            <a:r>
              <a:rPr lang="en-US" sz="2200" b="1" dirty="0">
                <a:solidFill>
                  <a:srgbClr val="0066FF"/>
                </a:solidFill>
                <a:latin typeface="Arial" charset="0"/>
              </a:rPr>
              <a:t>goes </a:t>
            </a:r>
            <a:r>
              <a:rPr lang="en-US" sz="2200" b="1" i="1" dirty="0">
                <a:solidFill>
                  <a:srgbClr val="0066FF"/>
                </a:solidFill>
                <a:latin typeface="Arial" charset="0"/>
              </a:rPr>
              <a:t>inside</a:t>
            </a:r>
            <a:r>
              <a:rPr lang="en-US" sz="2200" b="1" dirty="0">
                <a:solidFill>
                  <a:srgbClr val="0066FF"/>
                </a:solidFill>
                <a:latin typeface="Arial" charset="0"/>
              </a:rPr>
              <a:t> quotation marks</a:t>
            </a:r>
          </a:p>
          <a:p>
            <a:pPr marL="446088" indent="-446088">
              <a:spcAft>
                <a:spcPct val="25000"/>
              </a:spcAft>
              <a:buClr>
                <a:srgbClr val="92D050"/>
              </a:buClr>
              <a:buSzPct val="100000"/>
              <a:buFont typeface="Wingdings" pitchFamily="2" charset="2"/>
              <a:buChar char="§"/>
            </a:pPr>
            <a:endParaRPr lang="en-US" sz="2200" b="1" dirty="0">
              <a:solidFill>
                <a:srgbClr val="0066FF"/>
              </a:solidFill>
              <a:latin typeface="Arial" charset="0"/>
            </a:endParaRPr>
          </a:p>
          <a:p>
            <a:pPr marL="446088" indent="-446088">
              <a:spcAft>
                <a:spcPct val="25000"/>
              </a:spcAft>
              <a:buClr>
                <a:srgbClr val="92D050"/>
              </a:buClr>
              <a:buSzPct val="100000"/>
              <a:buFont typeface="Wingdings" pitchFamily="2" charset="2"/>
              <a:buChar char="§"/>
            </a:pPr>
            <a:r>
              <a:rPr lang="en-US" sz="2200" b="1" dirty="0">
                <a:solidFill>
                  <a:srgbClr val="0066FF"/>
                </a:solidFill>
                <a:latin typeface="Arial" charset="0"/>
              </a:rPr>
              <a:t>Follow your Writing/Style Guide! If it’s in there, you’re expected to know it!</a:t>
            </a:r>
            <a:endParaRPr lang="en-US" sz="1000" b="1" dirty="0">
              <a:solidFill>
                <a:srgbClr val="0066FF"/>
              </a:solidFill>
              <a:latin typeface="Arial" charset="0"/>
            </a:endParaRPr>
          </a:p>
        </p:txBody>
      </p:sp>
    </p:spTree>
    <p:extLst>
      <p:ext uri="{BB962C8B-B14F-4D97-AF65-F5344CB8AC3E}">
        <p14:creationId xmlns:p14="http://schemas.microsoft.com/office/powerpoint/2010/main" val="263679343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292">
                                            <p:txEl>
                                              <p:pRg st="0" end="0"/>
                                            </p:txEl>
                                          </p:spTgt>
                                        </p:tgtEl>
                                        <p:attrNameLst>
                                          <p:attrName>style.visibility</p:attrName>
                                        </p:attrNameLst>
                                      </p:cBhvr>
                                      <p:to>
                                        <p:strVal val="visible"/>
                                      </p:to>
                                    </p:set>
                                    <p:animEffect transition="in" filter="wipe(left)">
                                      <p:cBhvr>
                                        <p:cTn id="7" dur="500"/>
                                        <p:tgtEl>
                                          <p:spTgt spid="140292">
                                            <p:txEl>
                                              <p:pRg st="0" end="0"/>
                                            </p:txEl>
                                          </p:spTgt>
                                        </p:tgtEl>
                                      </p:cBhvr>
                                    </p:animEffect>
                                  </p:childTnLst>
                                  <p:subTnLst>
                                    <p:animClr clrSpc="rgb" dir="cw">
                                      <p:cBhvr override="childStyle">
                                        <p:cTn dur="1" fill="hold" display="0" masterRel="nextClick" afterEffect="1"/>
                                        <p:tgtEl>
                                          <p:spTgt spid="140292">
                                            <p:txEl>
                                              <p:pRg st="0" end="0"/>
                                            </p:txEl>
                                          </p:spTgt>
                                        </p:tgtEl>
                                        <p:attrNameLst>
                                          <p:attrName>ppt_c</p:attrName>
                                        </p:attrNameLst>
                                      </p:cBhvr>
                                      <p:to>
                                        <a:srgbClr val="6699FF"/>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2">
                                            <p:txEl>
                                              <p:pRg st="2" end="2"/>
                                            </p:txEl>
                                          </p:spTgt>
                                        </p:tgtEl>
                                        <p:attrNameLst>
                                          <p:attrName>style.visibility</p:attrName>
                                        </p:attrNameLst>
                                      </p:cBhvr>
                                      <p:to>
                                        <p:strVal val="visible"/>
                                      </p:to>
                                    </p:set>
                                    <p:animEffect transition="in" filter="wipe(left)">
                                      <p:cBhvr>
                                        <p:cTn id="12" dur="500"/>
                                        <p:tgtEl>
                                          <p:spTgt spid="140292">
                                            <p:txEl>
                                              <p:pRg st="2" end="2"/>
                                            </p:txEl>
                                          </p:spTgt>
                                        </p:tgtEl>
                                      </p:cBhvr>
                                    </p:animEffect>
                                  </p:childTnLst>
                                  <p:subTnLst>
                                    <p:animClr clrSpc="rgb" dir="cw">
                                      <p:cBhvr override="childStyle">
                                        <p:cTn dur="1" fill="hold" display="0" masterRel="nextClick" afterEffect="1"/>
                                        <p:tgtEl>
                                          <p:spTgt spid="140292">
                                            <p:txEl>
                                              <p:pRg st="2" end="2"/>
                                            </p:txEl>
                                          </p:spTgt>
                                        </p:tgtEl>
                                        <p:attrNameLst>
                                          <p:attrName>ppt_c</p:attrName>
                                        </p:attrNameLst>
                                      </p:cBhvr>
                                      <p:to>
                                        <a:srgbClr val="6699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292">
                                            <p:txEl>
                                              <p:pRg st="4" end="4"/>
                                            </p:txEl>
                                          </p:spTgt>
                                        </p:tgtEl>
                                        <p:attrNameLst>
                                          <p:attrName>style.visibility</p:attrName>
                                        </p:attrNameLst>
                                      </p:cBhvr>
                                      <p:to>
                                        <p:strVal val="visible"/>
                                      </p:to>
                                    </p:set>
                                    <p:animEffect transition="in" filter="wipe(left)">
                                      <p:cBhvr>
                                        <p:cTn id="17" dur="500"/>
                                        <p:tgtEl>
                                          <p:spTgt spid="140292">
                                            <p:txEl>
                                              <p:pRg st="4" end="4"/>
                                            </p:txEl>
                                          </p:spTgt>
                                        </p:tgtEl>
                                      </p:cBhvr>
                                    </p:animEffect>
                                  </p:childTnLst>
                                  <p:subTnLst>
                                    <p:animClr clrSpc="rgb" dir="cw">
                                      <p:cBhvr override="childStyle">
                                        <p:cTn dur="1" fill="hold" display="0" masterRel="nextClick" afterEffect="1"/>
                                        <p:tgtEl>
                                          <p:spTgt spid="140292">
                                            <p:txEl>
                                              <p:pRg st="4" end="4"/>
                                            </p:txEl>
                                          </p:spTgt>
                                        </p:tgtEl>
                                        <p:attrNameLst>
                                          <p:attrName>ppt_c</p:attrName>
                                        </p:attrNameLst>
                                      </p:cBhvr>
                                      <p:to>
                                        <a:srgbClr val="6699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0292">
                                            <p:txEl>
                                              <p:pRg st="6" end="6"/>
                                            </p:txEl>
                                          </p:spTgt>
                                        </p:tgtEl>
                                        <p:attrNameLst>
                                          <p:attrName>style.visibility</p:attrName>
                                        </p:attrNameLst>
                                      </p:cBhvr>
                                      <p:to>
                                        <p:strVal val="visible"/>
                                      </p:to>
                                    </p:set>
                                    <p:animEffect transition="in" filter="wipe(left)">
                                      <p:cBhvr>
                                        <p:cTn id="22" dur="500"/>
                                        <p:tgtEl>
                                          <p:spTgt spid="140292">
                                            <p:txEl>
                                              <p:pRg st="6" end="6"/>
                                            </p:txEl>
                                          </p:spTgt>
                                        </p:tgtEl>
                                      </p:cBhvr>
                                    </p:animEffect>
                                  </p:childTnLst>
                                  <p:subTnLst>
                                    <p:animClr clrSpc="rgb" dir="cw">
                                      <p:cBhvr override="childStyle">
                                        <p:cTn dur="1" fill="hold" display="0" masterRel="nextClick" afterEffect="1"/>
                                        <p:tgtEl>
                                          <p:spTgt spid="140292">
                                            <p:txEl>
                                              <p:pRg st="6" end="6"/>
                                            </p:txEl>
                                          </p:spTgt>
                                        </p:tgtEl>
                                        <p:attrNameLst>
                                          <p:attrName>ppt_c</p:attrName>
                                        </p:attrNameLst>
                                      </p:cBhvr>
                                      <p:to>
                                        <a:srgbClr val="6699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0292">
                                            <p:txEl>
                                              <p:pRg st="8" end="8"/>
                                            </p:txEl>
                                          </p:spTgt>
                                        </p:tgtEl>
                                        <p:attrNameLst>
                                          <p:attrName>style.visibility</p:attrName>
                                        </p:attrNameLst>
                                      </p:cBhvr>
                                      <p:to>
                                        <p:strVal val="visible"/>
                                      </p:to>
                                    </p:set>
                                    <p:animEffect transition="in" filter="wipe(left)">
                                      <p:cBhvr>
                                        <p:cTn id="27" dur="500"/>
                                        <p:tgtEl>
                                          <p:spTgt spid="140292">
                                            <p:txEl>
                                              <p:pRg st="8" end="8"/>
                                            </p:txEl>
                                          </p:spTgt>
                                        </p:tgtEl>
                                      </p:cBhvr>
                                    </p:animEffect>
                                  </p:childTnLst>
                                  <p:subTnLst>
                                    <p:animClr clrSpc="rgb" dir="cw">
                                      <p:cBhvr override="childStyle">
                                        <p:cTn dur="1" fill="hold" display="0" masterRel="nextClick" afterEffect="1"/>
                                        <p:tgtEl>
                                          <p:spTgt spid="140292">
                                            <p:txEl>
                                              <p:pRg st="8" end="8"/>
                                            </p:txEl>
                                          </p:spTgt>
                                        </p:tgtEl>
                                        <p:attrNameLst>
                                          <p:attrName>ppt_c</p:attrName>
                                        </p:attrNameLst>
                                      </p:cBhvr>
                                      <p:to>
                                        <a:srgbClr val="6699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19200"/>
            <a:ext cx="7696200" cy="5247590"/>
          </a:xfrm>
          <a:prstGeom prst="rect">
            <a:avLst/>
          </a:prstGeom>
          <a:noFill/>
          <a:ln w="9525">
            <a:noFill/>
            <a:miter lim="800000"/>
            <a:headEnd/>
            <a:tailEnd/>
          </a:ln>
        </p:spPr>
        <p:txBody>
          <a:bodyPr>
            <a:spAutoFit/>
          </a:bodyPr>
          <a:lstStyle/>
          <a:p>
            <a:pPr marL="342900" indent="-342900">
              <a:buClr>
                <a:srgbClr val="92D050"/>
              </a:buClr>
              <a:buFont typeface="Wingdings" pitchFamily="2" charset="2"/>
              <a:buChar char="§"/>
            </a:pPr>
            <a:r>
              <a:rPr lang="en-US" sz="2400" b="1" dirty="0">
                <a:solidFill>
                  <a:srgbClr val="0066FF"/>
                </a:solidFill>
                <a:latin typeface="Arial" pitchFamily="34" charset="0"/>
                <a:cs typeface="Arial" pitchFamily="34" charset="0"/>
              </a:rPr>
              <a:t>Whether it's the title of a release or email subject line, keep it clear, concise, and compelling</a:t>
            </a:r>
          </a:p>
          <a:p>
            <a:pPr marL="342900" indent="-342900">
              <a:buClr>
                <a:srgbClr val="92D050"/>
              </a:buClr>
              <a:buFont typeface="Wingdings" pitchFamily="2" charset="2"/>
              <a:buChar char="§"/>
            </a:pPr>
            <a:endParaRPr lang="en-US" sz="2400" b="1"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400" b="1" dirty="0">
                <a:solidFill>
                  <a:srgbClr val="0066FF"/>
                </a:solidFill>
                <a:latin typeface="Arial" pitchFamily="34" charset="0"/>
                <a:cs typeface="Arial" pitchFamily="34" charset="0"/>
              </a:rPr>
              <a:t>Aim for 55 characters or less – leave enough room for a URL and retweeting!</a:t>
            </a:r>
          </a:p>
          <a:p>
            <a:pPr marL="342900" indent="-342900">
              <a:buClr>
                <a:srgbClr val="92D050"/>
              </a:buClr>
              <a:buFont typeface="Wingdings" pitchFamily="2" charset="2"/>
              <a:buChar char="§"/>
            </a:pPr>
            <a:endParaRPr lang="en-US" sz="2400" b="1"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400" b="1" dirty="0">
                <a:solidFill>
                  <a:srgbClr val="0066FF"/>
                </a:solidFill>
                <a:latin typeface="Arial" pitchFamily="34" charset="0"/>
                <a:cs typeface="Arial" pitchFamily="34" charset="0"/>
              </a:rPr>
              <a:t>A headline must be:</a:t>
            </a:r>
          </a:p>
          <a:p>
            <a:pPr marL="342900" indent="-342900">
              <a:buClr>
                <a:srgbClr val="92D050"/>
              </a:buClr>
              <a:buFont typeface="Wingdings" pitchFamily="2" charset="2"/>
              <a:buChar char="§"/>
            </a:pPr>
            <a:endParaRPr lang="en-US" sz="2400" b="1" dirty="0">
              <a:solidFill>
                <a:srgbClr val="0066FF"/>
              </a:solidFill>
              <a:latin typeface="Arial" pitchFamily="34" charset="0"/>
              <a:cs typeface="Arial" pitchFamily="34" charset="0"/>
            </a:endParaRPr>
          </a:p>
          <a:p>
            <a:pPr marL="800100" lvl="1" indent="-342900">
              <a:buClr>
                <a:srgbClr val="92D050"/>
              </a:buClr>
              <a:buFont typeface="Wingdings" pitchFamily="2" charset="2"/>
              <a:buChar char="§"/>
            </a:pPr>
            <a:r>
              <a:rPr lang="en-US" sz="2200" b="1" dirty="0">
                <a:solidFill>
                  <a:srgbClr val="0066FF"/>
                </a:solidFill>
              </a:rPr>
              <a:t>Unique. </a:t>
            </a:r>
            <a:r>
              <a:rPr lang="en-US" sz="2200" dirty="0">
                <a:solidFill>
                  <a:srgbClr val="0066FF"/>
                </a:solidFill>
              </a:rPr>
              <a:t>What's so different about your news?</a:t>
            </a:r>
          </a:p>
          <a:p>
            <a:pPr marL="800100" lvl="1" indent="-342900">
              <a:buClr>
                <a:srgbClr val="92D050"/>
              </a:buClr>
              <a:buFont typeface="Wingdings" pitchFamily="2" charset="2"/>
              <a:buChar char="§"/>
            </a:pPr>
            <a:r>
              <a:rPr lang="en-US" sz="2200" b="1" dirty="0">
                <a:solidFill>
                  <a:srgbClr val="0066FF"/>
                </a:solidFill>
              </a:rPr>
              <a:t>Urgent. </a:t>
            </a:r>
            <a:r>
              <a:rPr lang="en-US" sz="2200" dirty="0">
                <a:solidFill>
                  <a:srgbClr val="0066FF"/>
                </a:solidFill>
              </a:rPr>
              <a:t>Why does your news matter to me right now?</a:t>
            </a:r>
          </a:p>
          <a:p>
            <a:pPr marL="800100" lvl="1" indent="-342900">
              <a:buClr>
                <a:srgbClr val="92D050"/>
              </a:buClr>
              <a:buFont typeface="Wingdings" pitchFamily="2" charset="2"/>
              <a:buChar char="§"/>
            </a:pPr>
            <a:r>
              <a:rPr lang="en-US" sz="2200" b="1" dirty="0">
                <a:solidFill>
                  <a:srgbClr val="0066FF"/>
                </a:solidFill>
              </a:rPr>
              <a:t>Useful. </a:t>
            </a:r>
            <a:r>
              <a:rPr lang="en-US" sz="2200" dirty="0">
                <a:solidFill>
                  <a:srgbClr val="0066FF"/>
                </a:solidFill>
              </a:rPr>
              <a:t>How will your news help me?</a:t>
            </a:r>
          </a:p>
          <a:p>
            <a:pPr marL="800100" lvl="1" indent="-342900">
              <a:buClr>
                <a:srgbClr val="92D050"/>
              </a:buClr>
              <a:buFont typeface="Wingdings" pitchFamily="2" charset="2"/>
              <a:buChar char="§"/>
            </a:pPr>
            <a:r>
              <a:rPr lang="en-US" sz="2200" b="1" dirty="0">
                <a:solidFill>
                  <a:srgbClr val="0066FF"/>
                </a:solidFill>
              </a:rPr>
              <a:t>Unambiguous/specific. </a:t>
            </a:r>
            <a:r>
              <a:rPr lang="en-US" sz="2200" dirty="0">
                <a:solidFill>
                  <a:srgbClr val="0066FF"/>
                </a:solidFill>
              </a:rPr>
              <a:t>What can I learn just from the headline?</a:t>
            </a:r>
          </a:p>
          <a:p>
            <a:pPr marL="800100" lvl="1" indent="-342900">
              <a:buClr>
                <a:srgbClr val="92D050"/>
              </a:buClr>
              <a:buFont typeface="Wingdings" pitchFamily="2" charset="2"/>
              <a:buChar char="§"/>
            </a:pPr>
            <a:endParaRPr lang="en-US" sz="2200" dirty="0">
              <a:solidFill>
                <a:srgbClr val="0066FF"/>
              </a:solidFill>
            </a:endParaRPr>
          </a:p>
          <a:p>
            <a:pPr lvl="1">
              <a:buClr>
                <a:srgbClr val="92D050"/>
              </a:buClr>
            </a:pPr>
            <a:r>
              <a:rPr lang="en-US" sz="1100" b="1" dirty="0">
                <a:solidFill>
                  <a:srgbClr val="7030A0"/>
                </a:solidFill>
              </a:rPr>
              <a:t>Source: </a:t>
            </a:r>
            <a:r>
              <a:rPr lang="en-US" sz="1100" dirty="0">
                <a:solidFill>
                  <a:srgbClr val="7030A0"/>
                </a:solidFill>
              </a:rPr>
              <a:t>http://www.ragan.com/Main/Articles/How_to_write_great_headlines_in_55_characters_or_f_46030.aspx#</a:t>
            </a: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spTree>
    <p:extLst>
      <p:ext uri="{BB962C8B-B14F-4D97-AF65-F5344CB8AC3E}">
        <p14:creationId xmlns:p14="http://schemas.microsoft.com/office/powerpoint/2010/main" val="1577318683"/>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25648"/>
            <a:ext cx="7479698" cy="3493264"/>
          </a:xfrm>
          <a:prstGeom prst="rect">
            <a:avLst/>
          </a:prstGeom>
          <a:noFill/>
          <a:ln w="9525">
            <a:noFill/>
            <a:miter lim="800000"/>
            <a:headEnd/>
            <a:tailEnd/>
          </a:ln>
        </p:spPr>
        <p:txBody>
          <a:bodyPr wrap="square">
            <a:spAutoFit/>
          </a:bodyPr>
          <a:lstStyle/>
          <a:p>
            <a:r>
              <a:rPr lang="en-US" sz="2400" b="1" i="1" dirty="0">
                <a:solidFill>
                  <a:srgbClr val="92D050"/>
                </a:solidFill>
              </a:rPr>
              <a:t>Let's try one: </a:t>
            </a:r>
            <a:r>
              <a:rPr lang="en-US" sz="2400" b="1" i="1" dirty="0">
                <a:solidFill>
                  <a:srgbClr val="0066FF"/>
                </a:solidFill>
              </a:rPr>
              <a:t>SNHU is going to feature a Cardi B and Post Malone tribute band at </a:t>
            </a:r>
            <a:r>
              <a:rPr lang="en-US" sz="2400" b="1" i="1" dirty="0" err="1">
                <a:solidFill>
                  <a:srgbClr val="0066FF"/>
                </a:solidFill>
              </a:rPr>
              <a:t>SNHUstock</a:t>
            </a:r>
            <a:r>
              <a:rPr lang="en-US" sz="2400" b="1" i="1" dirty="0">
                <a:solidFill>
                  <a:srgbClr val="0066FF"/>
                </a:solidFill>
              </a:rPr>
              <a:t> </a:t>
            </a:r>
          </a:p>
          <a:p>
            <a:endParaRPr lang="en-US" sz="2400" b="1" i="1" dirty="0">
              <a:solidFill>
                <a:srgbClr val="0066FF"/>
              </a:solidFill>
            </a:endParaRPr>
          </a:p>
          <a:p>
            <a:r>
              <a:rPr lang="en-US" sz="2400" b="1" i="1" dirty="0">
                <a:solidFill>
                  <a:srgbClr val="0066FF"/>
                </a:solidFill>
              </a:rPr>
              <a:t>You could write a fairly bland headline like:</a:t>
            </a:r>
          </a:p>
          <a:p>
            <a:endParaRPr lang="en-US" sz="2400" b="1" i="1" dirty="0">
              <a:solidFill>
                <a:srgbClr val="0066FF"/>
              </a:solidFill>
              <a:latin typeface="Arial" pitchFamily="34" charset="0"/>
              <a:cs typeface="Arial" pitchFamily="34" charset="0"/>
            </a:endParaRPr>
          </a:p>
          <a:p>
            <a:r>
              <a:rPr lang="en-US" sz="2400" b="1" dirty="0" err="1"/>
              <a:t>SNHUstock</a:t>
            </a:r>
            <a:r>
              <a:rPr lang="en-US" sz="2400" b="1" dirty="0"/>
              <a:t> Coming March 23</a:t>
            </a:r>
            <a:endParaRPr lang="en-US" sz="2400" b="1" i="1"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endParaRPr lang="en-US" sz="2200" b="1" i="1" dirty="0">
              <a:solidFill>
                <a:schemeClr val="bg1"/>
              </a:solidFill>
              <a:latin typeface="+mj-lt"/>
            </a:endParaRPr>
          </a:p>
          <a:p>
            <a:pPr marL="342900" indent="-342900">
              <a:buClr>
                <a:srgbClr val="92D050"/>
              </a:buClr>
              <a:buFont typeface="Wingdings" pitchFamily="2" charset="2"/>
              <a:buChar char="§"/>
            </a:pPr>
            <a:endParaRPr lang="en-US" sz="2200" b="1" i="1" dirty="0">
              <a:solidFill>
                <a:schemeClr val="bg1"/>
              </a:solidFill>
              <a:latin typeface="+mj-lt"/>
            </a:endParaRPr>
          </a:p>
          <a:p>
            <a:pPr>
              <a:buClr>
                <a:srgbClr val="92D050"/>
              </a:buClr>
            </a:pPr>
            <a:endParaRPr lang="en-US" sz="1100" dirty="0">
              <a:solidFill>
                <a:srgbClr val="7030A0"/>
              </a:solidFill>
            </a:endParaRPr>
          </a:p>
          <a:p>
            <a:pPr marL="342900" indent="-342900">
              <a:buClr>
                <a:srgbClr val="92D050"/>
              </a:buClr>
              <a:buFont typeface="Wingdings" pitchFamily="2" charset="2"/>
              <a:buChar char="§"/>
            </a:pPr>
            <a:endParaRPr lang="en-US" sz="2200" b="1" i="1" dirty="0">
              <a:solidFill>
                <a:schemeClr val="bg1"/>
              </a:solidFill>
              <a:latin typeface="+mj-lt"/>
            </a:endParaRP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pic>
        <p:nvPicPr>
          <p:cNvPr id="6146" name="Picture 2" descr="Image result for penmen press">
            <a:extLst>
              <a:ext uri="{FF2B5EF4-FFF2-40B4-BE49-F238E27FC236}">
                <a16:creationId xmlns:a16="http://schemas.microsoft.com/office/drawing/2014/main" id="{F5BE4B8F-91B4-45DA-A288-D398DFFA16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4196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375147"/>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19200"/>
            <a:ext cx="7696200" cy="4154984"/>
          </a:xfrm>
          <a:prstGeom prst="rect">
            <a:avLst/>
          </a:prstGeom>
          <a:noFill/>
          <a:ln w="9525">
            <a:noFill/>
            <a:miter lim="800000"/>
            <a:headEnd/>
            <a:tailEnd/>
          </a:ln>
        </p:spPr>
        <p:txBody>
          <a:bodyPr>
            <a:spAutoFit/>
          </a:bodyPr>
          <a:lstStyle/>
          <a:p>
            <a:r>
              <a:rPr lang="en-US" sz="2400" b="1" dirty="0" err="1"/>
              <a:t>SNHUstock</a:t>
            </a:r>
            <a:r>
              <a:rPr lang="en-US" sz="2400" b="1" dirty="0"/>
              <a:t> Coming March 30</a:t>
            </a:r>
            <a:endParaRPr lang="en-US" sz="2400" b="1" i="1" dirty="0">
              <a:solidFill>
                <a:srgbClr val="0066FF"/>
              </a:solidFill>
              <a:latin typeface="Arial" pitchFamily="34" charset="0"/>
              <a:cs typeface="Arial" pitchFamily="34" charset="0"/>
            </a:endParaRPr>
          </a:p>
          <a:p>
            <a:endParaRPr lang="en-US" sz="2400" b="1" i="1"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400" b="1" dirty="0">
                <a:solidFill>
                  <a:srgbClr val="0066FF"/>
                </a:solidFill>
              </a:rPr>
              <a:t>Is it unique? Maybe. It's hard to tell</a:t>
            </a:r>
          </a:p>
          <a:p>
            <a:pPr marL="342900" indent="-342900">
              <a:buClr>
                <a:srgbClr val="92D050"/>
              </a:buClr>
              <a:buFont typeface="Wingdings" pitchFamily="2" charset="2"/>
              <a:buChar char="§"/>
            </a:pPr>
            <a:r>
              <a:rPr lang="en-US" sz="2400" b="1" dirty="0">
                <a:solidFill>
                  <a:srgbClr val="0066FF"/>
                </a:solidFill>
              </a:rPr>
              <a:t>Is it urgent? Definitely not</a:t>
            </a:r>
          </a:p>
          <a:p>
            <a:pPr marL="342900" indent="-342900">
              <a:buClr>
                <a:srgbClr val="92D050"/>
              </a:buClr>
              <a:buFont typeface="Wingdings" pitchFamily="2" charset="2"/>
              <a:buChar char="§"/>
            </a:pPr>
            <a:r>
              <a:rPr lang="en-US" sz="2400" b="1" dirty="0">
                <a:solidFill>
                  <a:srgbClr val="0066FF"/>
                </a:solidFill>
              </a:rPr>
              <a:t>Is it useful? Maybe, maybe not</a:t>
            </a:r>
          </a:p>
          <a:p>
            <a:pPr marL="342900" indent="-342900">
              <a:buClr>
                <a:srgbClr val="92D050"/>
              </a:buClr>
              <a:buFont typeface="Wingdings" pitchFamily="2" charset="2"/>
              <a:buChar char="§"/>
            </a:pPr>
            <a:r>
              <a:rPr lang="en-US" sz="2400" b="1" dirty="0">
                <a:solidFill>
                  <a:srgbClr val="0066FF"/>
                </a:solidFill>
              </a:rPr>
              <a:t>Is it unambiguous? Again, maybe, maybe not. It depends on whether the words mean anything</a:t>
            </a:r>
          </a:p>
          <a:p>
            <a:pPr marL="342900" indent="-342900">
              <a:buClr>
                <a:srgbClr val="92D050"/>
              </a:buClr>
              <a:buFont typeface="Wingdings" pitchFamily="2" charset="2"/>
              <a:buChar char="§"/>
            </a:pPr>
            <a:r>
              <a:rPr lang="en-US" sz="2400" b="1" dirty="0">
                <a:solidFill>
                  <a:srgbClr val="0066FF"/>
                </a:solidFill>
              </a:rPr>
              <a:t>to you</a:t>
            </a:r>
          </a:p>
          <a:p>
            <a:pPr marL="342900" indent="-342900">
              <a:buClr>
                <a:srgbClr val="92D050"/>
              </a:buClr>
              <a:buFont typeface="Wingdings" pitchFamily="2" charset="2"/>
              <a:buChar char="§"/>
            </a:pPr>
            <a:endParaRPr lang="en-US" sz="2400" b="1"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400" b="1" dirty="0">
                <a:solidFill>
                  <a:srgbClr val="0066FF"/>
                </a:solidFill>
                <a:latin typeface="Arial" pitchFamily="34" charset="0"/>
                <a:cs typeface="Arial" pitchFamily="34" charset="0"/>
              </a:rPr>
              <a:t>Can you tweet it? Yes, but who cares?</a:t>
            </a:r>
          </a:p>
          <a:p>
            <a:pPr marL="342900" indent="-342900">
              <a:buClr>
                <a:srgbClr val="92D050"/>
              </a:buClr>
              <a:buFont typeface="Wingdings" pitchFamily="2" charset="2"/>
              <a:buChar char="§"/>
            </a:pPr>
            <a:endParaRPr lang="en-US" sz="2400" b="1" dirty="0">
              <a:solidFill>
                <a:srgbClr val="0066FF"/>
              </a:solidFill>
              <a:latin typeface="Arial" pitchFamily="34" charset="0"/>
              <a:cs typeface="Arial" pitchFamily="34" charset="0"/>
            </a:endParaRP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pic>
        <p:nvPicPr>
          <p:cNvPr id="7170" name="Picture 2" descr="Image result for penmen press">
            <a:extLst>
              <a:ext uri="{FF2B5EF4-FFF2-40B4-BE49-F238E27FC236}">
                <a16:creationId xmlns:a16="http://schemas.microsoft.com/office/drawing/2014/main" id="{62CCE6E8-04D8-4A7F-AE71-B392457141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5115162"/>
            <a:ext cx="1376363" cy="1376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89173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19200"/>
            <a:ext cx="7696200" cy="4416594"/>
          </a:xfrm>
          <a:prstGeom prst="rect">
            <a:avLst/>
          </a:prstGeom>
          <a:noFill/>
          <a:ln w="9525">
            <a:noFill/>
            <a:miter lim="800000"/>
            <a:headEnd/>
            <a:tailEnd/>
          </a:ln>
        </p:spPr>
        <p:txBody>
          <a:bodyPr>
            <a:spAutoFit/>
          </a:bodyPr>
          <a:lstStyle/>
          <a:p>
            <a:r>
              <a:rPr lang="en-US" sz="2300" b="1" dirty="0"/>
              <a:t>Post Malone And Cardi Tributes To Headline </a:t>
            </a:r>
            <a:r>
              <a:rPr lang="en-US" sz="2300" b="1" dirty="0" err="1"/>
              <a:t>SNHUstock</a:t>
            </a:r>
            <a:endParaRPr lang="en-US" sz="2300" b="1" dirty="0"/>
          </a:p>
          <a:p>
            <a:endParaRPr lang="en-US" sz="2400" b="1" i="1" dirty="0">
              <a:solidFill>
                <a:srgbClr val="0066FF"/>
              </a:solidFill>
              <a:latin typeface="Arial" pitchFamily="34" charset="0"/>
              <a:cs typeface="Arial" pitchFamily="34" charset="0"/>
            </a:endParaRPr>
          </a:p>
          <a:p>
            <a:pPr marL="800100" lvl="1" indent="-342900">
              <a:buClr>
                <a:srgbClr val="92D050"/>
              </a:buClr>
              <a:buFont typeface="Wingdings" pitchFamily="2" charset="2"/>
              <a:buChar char="§"/>
            </a:pPr>
            <a:r>
              <a:rPr lang="en-US" b="1" dirty="0">
                <a:solidFill>
                  <a:srgbClr val="0066FF"/>
                </a:solidFill>
              </a:rPr>
              <a:t>Unique? </a:t>
            </a:r>
            <a:r>
              <a:rPr lang="en-US" dirty="0">
                <a:solidFill>
                  <a:srgbClr val="0066FF"/>
                </a:solidFill>
              </a:rPr>
              <a:t>How many schools get </a:t>
            </a:r>
            <a:r>
              <a:rPr lang="en-US" dirty="0" err="1">
                <a:solidFill>
                  <a:srgbClr val="0066FF"/>
                </a:solidFill>
              </a:rPr>
              <a:t>Posty</a:t>
            </a:r>
            <a:r>
              <a:rPr lang="en-US" dirty="0">
                <a:solidFill>
                  <a:srgbClr val="0066FF"/>
                </a:solidFill>
              </a:rPr>
              <a:t> and Cardi?</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b="1" dirty="0">
                <a:solidFill>
                  <a:srgbClr val="0066FF"/>
                </a:solidFill>
              </a:rPr>
              <a:t>Urgent? </a:t>
            </a:r>
            <a:r>
              <a:rPr lang="en-US" dirty="0">
                <a:solidFill>
                  <a:srgbClr val="0066FF"/>
                </a:solidFill>
              </a:rPr>
              <a:t>Not quite – how do we know when it is or why we need to buy now?</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b="1" dirty="0">
                <a:solidFill>
                  <a:srgbClr val="0066FF"/>
                </a:solidFill>
              </a:rPr>
              <a:t>Useful? </a:t>
            </a:r>
            <a:r>
              <a:rPr lang="en-US" dirty="0">
                <a:solidFill>
                  <a:srgbClr val="0066FF"/>
                </a:solidFill>
              </a:rPr>
              <a:t>Sort of – we know the names</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b="1" dirty="0">
                <a:solidFill>
                  <a:srgbClr val="0066FF"/>
                </a:solidFill>
              </a:rPr>
              <a:t>Unambiguous? </a:t>
            </a:r>
            <a:r>
              <a:rPr lang="en-US" dirty="0">
                <a:solidFill>
                  <a:srgbClr val="0066FF"/>
                </a:solidFill>
              </a:rPr>
              <a:t>Well, it might compel you to start reading</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dirty="0">
                <a:solidFill>
                  <a:srgbClr val="0066FF"/>
                </a:solidFill>
              </a:rPr>
              <a:t>It also came in at 52 characters, just under the 55-character recommended limit.</a:t>
            </a:r>
          </a:p>
          <a:p>
            <a:pPr marL="800100" lvl="1" indent="-342900">
              <a:buClr>
                <a:srgbClr val="92D050"/>
              </a:buClr>
              <a:buFont typeface="Wingdings" pitchFamily="2" charset="2"/>
              <a:buChar char="§"/>
            </a:pPr>
            <a:endParaRPr lang="en-US" b="1" dirty="0">
              <a:solidFill>
                <a:srgbClr val="0066FF"/>
              </a:solidFill>
              <a:latin typeface="Arial" pitchFamily="34" charset="0"/>
              <a:cs typeface="Arial" pitchFamily="34" charset="0"/>
            </a:endParaRPr>
          </a:p>
          <a:p>
            <a:pPr>
              <a:buClr>
                <a:srgbClr val="92D050"/>
              </a:buClr>
            </a:pPr>
            <a:r>
              <a:rPr lang="en-US" sz="1100" b="1" dirty="0">
                <a:solidFill>
                  <a:srgbClr val="7030A0"/>
                </a:solidFill>
                <a:latin typeface="+mj-lt"/>
              </a:rPr>
              <a:t>Source: </a:t>
            </a:r>
            <a:r>
              <a:rPr lang="en-US" sz="1100" dirty="0">
                <a:solidFill>
                  <a:srgbClr val="7030A0"/>
                </a:solidFill>
                <a:latin typeface="+mj-lt"/>
              </a:rPr>
              <a:t>http://www.ragan.com/Main/Articles/How_to_write_great_headlines_in_55_characters_or_f_46030.aspx#</a:t>
            </a: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spTree>
    <p:extLst>
      <p:ext uri="{BB962C8B-B14F-4D97-AF65-F5344CB8AC3E}">
        <p14:creationId xmlns:p14="http://schemas.microsoft.com/office/powerpoint/2010/main" val="116868546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title"/>
          </p:nvPr>
        </p:nvSpPr>
        <p:spPr>
          <a:xfrm>
            <a:off x="990600" y="381000"/>
            <a:ext cx="7772400" cy="914400"/>
          </a:xfrm>
        </p:spPr>
        <p:txBody>
          <a:bodyPr/>
          <a:lstStyle/>
          <a:p>
            <a:r>
              <a:rPr lang="en-US" dirty="0"/>
              <a:t>What Is A Lead?</a:t>
            </a:r>
          </a:p>
        </p:txBody>
      </p:sp>
      <p:sp>
        <p:nvSpPr>
          <p:cNvPr id="56326" name="Rectangle 6"/>
          <p:cNvSpPr>
            <a:spLocks noGrp="1" noChangeArrowheads="1"/>
          </p:cNvSpPr>
          <p:nvPr>
            <p:ph type="body" idx="1"/>
          </p:nvPr>
        </p:nvSpPr>
        <p:spPr>
          <a:xfrm>
            <a:off x="4866226" y="1905000"/>
            <a:ext cx="3591974" cy="4572000"/>
          </a:xfrm>
        </p:spPr>
        <p:txBody>
          <a:bodyPr/>
          <a:lstStyle/>
          <a:p>
            <a:pPr marL="0" indent="0">
              <a:buNone/>
            </a:pPr>
            <a:r>
              <a:rPr lang="en-US" dirty="0"/>
              <a:t>Information overload and short attention spans means your audience won’t read beyond the first paragraph unless you grab their interest</a:t>
            </a:r>
          </a:p>
        </p:txBody>
      </p:sp>
      <p:pic>
        <p:nvPicPr>
          <p:cNvPr id="1026" name="Picture 2" descr="http://englishharmony.com/wp-content/uploads/2011/08/information-overload.jpg"/>
          <p:cNvPicPr>
            <a:picLocks noChangeAspect="1" noChangeArrowheads="1"/>
          </p:cNvPicPr>
          <p:nvPr/>
        </p:nvPicPr>
        <p:blipFill>
          <a:blip r:embed="rId2" cstate="print"/>
          <a:srcRect/>
          <a:stretch>
            <a:fillRect/>
          </a:stretch>
        </p:blipFill>
        <p:spPr bwMode="auto">
          <a:xfrm>
            <a:off x="1230443" y="2133600"/>
            <a:ext cx="3343108" cy="2514600"/>
          </a:xfrm>
          <a:prstGeom prst="rect">
            <a:avLst/>
          </a:prstGeom>
          <a:noFill/>
        </p:spPr>
      </p:pic>
      <p:pic>
        <p:nvPicPr>
          <p:cNvPr id="3074" name="Picture 2" descr="Image result for penmen press">
            <a:extLst>
              <a:ext uri="{FF2B5EF4-FFF2-40B4-BE49-F238E27FC236}">
                <a16:creationId xmlns:a16="http://schemas.microsoft.com/office/drawing/2014/main" id="{9B951391-2844-4576-BA08-E0022AA645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876800"/>
            <a:ext cx="1763175" cy="176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061435"/>
      </p:ext>
    </p:extLst>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19200"/>
            <a:ext cx="7696200" cy="4539704"/>
          </a:xfrm>
          <a:prstGeom prst="rect">
            <a:avLst/>
          </a:prstGeom>
          <a:noFill/>
          <a:ln w="9525">
            <a:noFill/>
            <a:miter lim="800000"/>
            <a:headEnd/>
            <a:tailEnd/>
          </a:ln>
        </p:spPr>
        <p:txBody>
          <a:bodyPr>
            <a:spAutoFit/>
          </a:bodyPr>
          <a:lstStyle/>
          <a:p>
            <a:r>
              <a:rPr lang="en-US" sz="2300" b="1" dirty="0"/>
              <a:t>CAPE </a:t>
            </a:r>
            <a:r>
              <a:rPr lang="en-US" sz="2400" b="1" dirty="0"/>
              <a:t>Announces Revolutionary New Tribute Bands Performing at </a:t>
            </a:r>
            <a:r>
              <a:rPr lang="en-US" sz="2400" b="1" dirty="0" err="1"/>
              <a:t>SNHUstock</a:t>
            </a:r>
            <a:r>
              <a:rPr lang="en-US" sz="2400" b="1" dirty="0"/>
              <a:t>!</a:t>
            </a:r>
          </a:p>
          <a:p>
            <a:endParaRPr lang="en-US" sz="2400" b="1" dirty="0"/>
          </a:p>
          <a:p>
            <a:endParaRPr lang="en-US" sz="1000" dirty="0"/>
          </a:p>
          <a:p>
            <a:pPr marL="800100" lvl="1" indent="-342900">
              <a:buClr>
                <a:srgbClr val="92D050"/>
              </a:buClr>
              <a:buFont typeface="Wingdings" pitchFamily="2" charset="2"/>
              <a:buChar char="§"/>
            </a:pPr>
            <a:r>
              <a:rPr lang="en-US" sz="2200" b="1" dirty="0">
                <a:solidFill>
                  <a:srgbClr val="0066FF"/>
                </a:solidFill>
              </a:rPr>
              <a:t>Unique? </a:t>
            </a:r>
            <a:r>
              <a:rPr lang="en-US" sz="2200" dirty="0">
                <a:solidFill>
                  <a:srgbClr val="0066FF"/>
                </a:solidFill>
              </a:rPr>
              <a:t>Maybe, but does it tell readers anything?</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sz="2200" b="1" dirty="0">
                <a:solidFill>
                  <a:srgbClr val="0066FF"/>
                </a:solidFill>
              </a:rPr>
              <a:t>Urgent? </a:t>
            </a:r>
            <a:r>
              <a:rPr lang="en-US" sz="2200" dirty="0">
                <a:solidFill>
                  <a:srgbClr val="0066FF"/>
                </a:solidFill>
              </a:rPr>
              <a:t>No</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sz="2200" b="1" dirty="0">
                <a:solidFill>
                  <a:srgbClr val="0066FF"/>
                </a:solidFill>
              </a:rPr>
              <a:t>Useful? </a:t>
            </a:r>
            <a:r>
              <a:rPr lang="en-US" sz="2200" dirty="0">
                <a:solidFill>
                  <a:srgbClr val="0066FF"/>
                </a:solidFill>
              </a:rPr>
              <a:t>Definitely not</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sz="2200" b="1" dirty="0">
                <a:solidFill>
                  <a:srgbClr val="0066FF"/>
                </a:solidFill>
              </a:rPr>
              <a:t>Unambiguous?</a:t>
            </a:r>
            <a:r>
              <a:rPr lang="en-US" sz="2200" dirty="0">
                <a:solidFill>
                  <a:srgbClr val="0066FF"/>
                </a:solidFill>
              </a:rPr>
              <a:t> Not at all</a:t>
            </a:r>
          </a:p>
          <a:p>
            <a:pPr marL="800100" lvl="1" indent="-342900">
              <a:buClr>
                <a:srgbClr val="92D050"/>
              </a:buClr>
              <a:buFont typeface="Wingdings" pitchFamily="2" charset="2"/>
              <a:buChar char="§"/>
            </a:pPr>
            <a:endParaRPr lang="en-US" sz="1000" dirty="0">
              <a:solidFill>
                <a:srgbClr val="0066FF"/>
              </a:solidFill>
            </a:endParaRPr>
          </a:p>
          <a:p>
            <a:pPr marL="800100" lvl="1" indent="-342900">
              <a:buClr>
                <a:srgbClr val="92D050"/>
              </a:buClr>
              <a:buFont typeface="Wingdings" pitchFamily="2" charset="2"/>
              <a:buChar char="§"/>
            </a:pPr>
            <a:r>
              <a:rPr lang="en-US" sz="2200" dirty="0">
                <a:solidFill>
                  <a:srgbClr val="0066FF"/>
                </a:solidFill>
              </a:rPr>
              <a:t>This is a failed headline – too long, useless, and hype thanks to the exclamation point</a:t>
            </a:r>
          </a:p>
          <a:p>
            <a:pPr>
              <a:buClr>
                <a:srgbClr val="92D050"/>
              </a:buClr>
            </a:pPr>
            <a:endParaRPr lang="en-US" sz="2400" b="1" dirty="0">
              <a:solidFill>
                <a:srgbClr val="0066FF"/>
              </a:solidFill>
              <a:latin typeface="+mj-lt"/>
            </a:endParaRPr>
          </a:p>
          <a:p>
            <a:pPr>
              <a:buClr>
                <a:srgbClr val="92D050"/>
              </a:buClr>
            </a:pPr>
            <a:r>
              <a:rPr lang="en-US" sz="1100" b="1" dirty="0">
                <a:solidFill>
                  <a:srgbClr val="7030A0"/>
                </a:solidFill>
                <a:latin typeface="+mj-lt"/>
              </a:rPr>
              <a:t>Source: </a:t>
            </a:r>
            <a:r>
              <a:rPr lang="en-US" sz="1100" dirty="0">
                <a:solidFill>
                  <a:srgbClr val="7030A0"/>
                </a:solidFill>
                <a:latin typeface="+mj-lt"/>
              </a:rPr>
              <a:t>http://www.ragan.com/Main/Articles/How_to_write_great_headlines_in_55_characters_or_f_46030.aspx#</a:t>
            </a: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spTree>
    <p:extLst>
      <p:ext uri="{BB962C8B-B14F-4D97-AF65-F5344CB8AC3E}">
        <p14:creationId xmlns:p14="http://schemas.microsoft.com/office/powerpoint/2010/main" val="480224600"/>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19200"/>
            <a:ext cx="7696200" cy="4339650"/>
          </a:xfrm>
          <a:prstGeom prst="rect">
            <a:avLst/>
          </a:prstGeom>
          <a:noFill/>
          <a:ln w="9525">
            <a:noFill/>
            <a:miter lim="800000"/>
            <a:headEnd/>
            <a:tailEnd/>
          </a:ln>
        </p:spPr>
        <p:txBody>
          <a:bodyPr>
            <a:spAutoFit/>
          </a:bodyPr>
          <a:lstStyle/>
          <a:p>
            <a:r>
              <a:rPr lang="en-US" sz="2300" b="1" dirty="0"/>
              <a:t>“Ticket For Post Malone And Cardi B Tributes At </a:t>
            </a:r>
            <a:r>
              <a:rPr lang="en-US" sz="2400" b="1" dirty="0" err="1"/>
              <a:t>SNHUstock</a:t>
            </a:r>
            <a:r>
              <a:rPr lang="en-US" sz="2400" b="1" dirty="0"/>
              <a:t> March 30 Available Now” </a:t>
            </a:r>
          </a:p>
          <a:p>
            <a:endParaRPr lang="en-US" sz="2400" dirty="0"/>
          </a:p>
          <a:p>
            <a:endParaRPr lang="en-US" sz="1000" dirty="0"/>
          </a:p>
          <a:p>
            <a:pPr marL="342900" indent="-342900">
              <a:buClr>
                <a:srgbClr val="92D050"/>
              </a:buClr>
              <a:buFont typeface="Wingdings" pitchFamily="2" charset="2"/>
              <a:buChar char="§"/>
            </a:pPr>
            <a:r>
              <a:rPr lang="en-US" sz="2200" b="1" dirty="0">
                <a:solidFill>
                  <a:srgbClr val="0066FF"/>
                </a:solidFill>
                <a:latin typeface="Arial" pitchFamily="34" charset="0"/>
                <a:cs typeface="Arial" pitchFamily="34" charset="0"/>
              </a:rPr>
              <a:t>Unique? </a:t>
            </a:r>
            <a:r>
              <a:rPr lang="en-US" sz="2200" dirty="0">
                <a:solidFill>
                  <a:srgbClr val="0066FF"/>
                </a:solidFill>
                <a:latin typeface="Arial" pitchFamily="34" charset="0"/>
                <a:cs typeface="Arial" pitchFamily="34" charset="0"/>
              </a:rPr>
              <a:t>Yes.</a:t>
            </a:r>
          </a:p>
          <a:p>
            <a:pPr marL="342900" indent="-342900">
              <a:buClr>
                <a:srgbClr val="92D050"/>
              </a:buClr>
              <a:buFont typeface="Wingdings" pitchFamily="2" charset="2"/>
              <a:buChar char="§"/>
            </a:pPr>
            <a:endParaRPr lang="en-US" sz="1000"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200" b="1" dirty="0">
                <a:solidFill>
                  <a:srgbClr val="0066FF"/>
                </a:solidFill>
                <a:latin typeface="Arial" pitchFamily="34" charset="0"/>
                <a:cs typeface="Arial" pitchFamily="34" charset="0"/>
              </a:rPr>
              <a:t>Urgent? </a:t>
            </a:r>
            <a:r>
              <a:rPr lang="en-US" sz="2200" dirty="0">
                <a:solidFill>
                  <a:srgbClr val="0066FF"/>
                </a:solidFill>
                <a:latin typeface="Arial" pitchFamily="34" charset="0"/>
                <a:cs typeface="Arial" pitchFamily="34" charset="0"/>
              </a:rPr>
              <a:t>Yup – we know it’s time to get tickets</a:t>
            </a:r>
          </a:p>
          <a:p>
            <a:pPr marL="342900" indent="-342900">
              <a:buClr>
                <a:srgbClr val="92D050"/>
              </a:buClr>
              <a:buFont typeface="Wingdings" pitchFamily="2" charset="2"/>
              <a:buChar char="§"/>
            </a:pPr>
            <a:endParaRPr lang="en-US" sz="1000"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200" b="1" dirty="0">
                <a:solidFill>
                  <a:srgbClr val="0066FF"/>
                </a:solidFill>
                <a:latin typeface="Arial" pitchFamily="34" charset="0"/>
                <a:cs typeface="Arial" pitchFamily="34" charset="0"/>
              </a:rPr>
              <a:t>Useful? </a:t>
            </a:r>
            <a:r>
              <a:rPr lang="en-US" sz="2200" dirty="0">
                <a:solidFill>
                  <a:srgbClr val="0066FF"/>
                </a:solidFill>
                <a:latin typeface="Arial" pitchFamily="34" charset="0"/>
                <a:cs typeface="Arial" pitchFamily="34" charset="0"/>
              </a:rPr>
              <a:t>Unquestionably</a:t>
            </a:r>
          </a:p>
          <a:p>
            <a:pPr marL="342900" indent="-342900">
              <a:buClr>
                <a:srgbClr val="92D050"/>
              </a:buClr>
              <a:buFont typeface="Wingdings" pitchFamily="2" charset="2"/>
              <a:buChar char="§"/>
            </a:pPr>
            <a:endParaRPr lang="en-US" sz="1000"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200" b="1" dirty="0">
                <a:solidFill>
                  <a:srgbClr val="0066FF"/>
                </a:solidFill>
                <a:latin typeface="Arial" pitchFamily="34" charset="0"/>
                <a:cs typeface="Arial" pitchFamily="34" charset="0"/>
              </a:rPr>
              <a:t>Unambiguous? </a:t>
            </a:r>
            <a:r>
              <a:rPr lang="en-US" sz="2200" dirty="0">
                <a:solidFill>
                  <a:srgbClr val="0066FF"/>
                </a:solidFill>
                <a:latin typeface="Arial" pitchFamily="34" charset="0"/>
                <a:cs typeface="Arial" pitchFamily="34" charset="0"/>
              </a:rPr>
              <a:t>Yup – time to read and buy</a:t>
            </a:r>
          </a:p>
          <a:p>
            <a:pPr marL="342900" indent="-342900">
              <a:buClr>
                <a:srgbClr val="92D050"/>
              </a:buClr>
              <a:buFont typeface="Wingdings" pitchFamily="2" charset="2"/>
              <a:buChar char="§"/>
            </a:pPr>
            <a:endParaRPr lang="en-US" sz="2200" dirty="0">
              <a:solidFill>
                <a:srgbClr val="0066FF"/>
              </a:solidFill>
              <a:latin typeface="Arial" pitchFamily="34" charset="0"/>
              <a:cs typeface="Arial" pitchFamily="34" charset="0"/>
            </a:endParaRPr>
          </a:p>
          <a:p>
            <a:pPr marL="342900" indent="-342900">
              <a:buClr>
                <a:srgbClr val="92D050"/>
              </a:buClr>
              <a:buFont typeface="Wingdings" pitchFamily="2" charset="2"/>
              <a:buChar char="§"/>
            </a:pPr>
            <a:r>
              <a:rPr lang="en-US" sz="2200" dirty="0">
                <a:solidFill>
                  <a:srgbClr val="0066FF"/>
                </a:solidFill>
                <a:latin typeface="Arial" pitchFamily="34" charset="0"/>
                <a:cs typeface="Arial" pitchFamily="34" charset="0"/>
              </a:rPr>
              <a:t>Character count: 81 (a bit much)</a:t>
            </a:r>
          </a:p>
          <a:p>
            <a:pPr marL="342900" indent="-342900">
              <a:buClr>
                <a:srgbClr val="92D050"/>
              </a:buClr>
              <a:buFont typeface="Wingdings" pitchFamily="2" charset="2"/>
              <a:buChar char="§"/>
            </a:pPr>
            <a:endParaRPr lang="en-US" sz="2200" dirty="0">
              <a:solidFill>
                <a:srgbClr val="0066FF"/>
              </a:solidFill>
              <a:latin typeface="Arial" pitchFamily="34" charset="0"/>
              <a:cs typeface="Arial" pitchFamily="34" charset="0"/>
            </a:endParaRPr>
          </a:p>
          <a:p>
            <a:pPr>
              <a:buClr>
                <a:srgbClr val="92D050"/>
              </a:buClr>
            </a:pPr>
            <a:r>
              <a:rPr lang="en-US" sz="1100" b="1" dirty="0">
                <a:solidFill>
                  <a:srgbClr val="7030A0"/>
                </a:solidFill>
                <a:latin typeface="+mj-lt"/>
              </a:rPr>
              <a:t>Source: </a:t>
            </a:r>
            <a:r>
              <a:rPr lang="en-US" sz="1100" dirty="0">
                <a:solidFill>
                  <a:srgbClr val="7030A0"/>
                </a:solidFill>
                <a:latin typeface="+mj-lt"/>
              </a:rPr>
              <a:t>http://www.ragan.com/Main/Articles/How_to_write_great_headlines_in_55_characters_or_f_46030.aspx#</a:t>
            </a: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spTree>
    <p:extLst>
      <p:ext uri="{BB962C8B-B14F-4D97-AF65-F5344CB8AC3E}">
        <p14:creationId xmlns:p14="http://schemas.microsoft.com/office/powerpoint/2010/main" val="469220797"/>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6"/>
          <p:cNvGrpSpPr>
            <a:grpSpLocks/>
          </p:cNvGrpSpPr>
          <p:nvPr/>
        </p:nvGrpSpPr>
        <p:grpSpPr bwMode="auto">
          <a:xfrm>
            <a:off x="1295400" y="0"/>
            <a:ext cx="7232650" cy="1546225"/>
            <a:chOff x="820" y="209"/>
            <a:chExt cx="4556" cy="2156"/>
          </a:xfrm>
        </p:grpSpPr>
        <p:sp>
          <p:nvSpPr>
            <p:cNvPr id="101378" name="Text Box 2"/>
            <p:cNvSpPr txBox="1">
              <a:spLocks noChangeArrowheads="1"/>
            </p:cNvSpPr>
            <p:nvPr/>
          </p:nvSpPr>
          <p:spPr bwMode="auto">
            <a:xfrm>
              <a:off x="820" y="209"/>
              <a:ext cx="116" cy="894"/>
            </a:xfrm>
            <a:prstGeom prst="rect">
              <a:avLst/>
            </a:prstGeom>
            <a:noFill/>
            <a:ln w="9525">
              <a:noFill/>
              <a:miter lim="800000"/>
              <a:headEnd/>
              <a:tailEnd/>
            </a:ln>
            <a:effectLst/>
          </p:spPr>
          <p:txBody>
            <a:bodyPr wrap="none">
              <a:spAutoFit/>
            </a:bodyPr>
            <a:lstStyle/>
            <a:p>
              <a:pPr>
                <a:defRPr/>
              </a:pPr>
              <a:endParaRPr lang="en-US" sz="3600" dirty="0">
                <a:solidFill>
                  <a:schemeClr val="bg1"/>
                </a:solidFill>
                <a:effectLst>
                  <a:outerShdw blurRad="38100" dist="38100" dir="2700000" algn="tl">
                    <a:srgbClr val="000000"/>
                  </a:outerShdw>
                </a:effectLst>
              </a:endParaRPr>
            </a:p>
          </p:txBody>
        </p:sp>
        <p:sp>
          <p:nvSpPr>
            <p:cNvPr id="5126" name="WordArt 3"/>
            <p:cNvSpPr>
              <a:spLocks noChangeArrowheads="1" noChangeShapeType="1" noTextEdit="1"/>
            </p:cNvSpPr>
            <p:nvPr/>
          </p:nvSpPr>
          <p:spPr bwMode="auto">
            <a:xfrm>
              <a:off x="820" y="720"/>
              <a:ext cx="4556" cy="57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440"/>
                </a:avLst>
              </a:prstTxWarp>
            </a:bodyPr>
            <a:lstStyle/>
            <a:p>
              <a:pPr algn="ctr"/>
              <a:endParaRPr lang="en-US" sz="3600" b="1" kern="10" dirty="0">
                <a:gradFill rotWithShape="1">
                  <a:gsLst>
                    <a:gs pos="0">
                      <a:srgbClr val="FFFF00"/>
                    </a:gs>
                    <a:gs pos="100000">
                      <a:srgbClr val="FF9933"/>
                    </a:gs>
                  </a:gsLst>
                  <a:path path="rect">
                    <a:fillToRect l="50000" t="50000" r="50000" b="50000"/>
                  </a:path>
                </a:gradFill>
                <a:effectLst>
                  <a:outerShdw dist="71842" dir="2700000" algn="ctr" rotWithShape="0">
                    <a:schemeClr val="tx1"/>
                  </a:outerShdw>
                </a:effectLst>
                <a:latin typeface="Arial"/>
                <a:cs typeface="Arial"/>
              </a:endParaRPr>
            </a:p>
          </p:txBody>
        </p:sp>
        <p:sp>
          <p:nvSpPr>
            <p:cNvPr id="101380" name="Text Box 4"/>
            <p:cNvSpPr txBox="1">
              <a:spLocks noChangeArrowheads="1"/>
            </p:cNvSpPr>
            <p:nvPr/>
          </p:nvSpPr>
          <p:spPr bwMode="auto">
            <a:xfrm>
              <a:off x="820" y="1471"/>
              <a:ext cx="116" cy="894"/>
            </a:xfrm>
            <a:prstGeom prst="rect">
              <a:avLst/>
            </a:prstGeom>
            <a:noFill/>
            <a:ln w="9525">
              <a:noFill/>
              <a:miter lim="800000"/>
              <a:headEnd/>
              <a:tailEnd/>
            </a:ln>
            <a:effectLst/>
          </p:spPr>
          <p:txBody>
            <a:bodyPr wrap="none">
              <a:spAutoFit/>
            </a:bodyPr>
            <a:lstStyle/>
            <a:p>
              <a:pPr>
                <a:defRPr/>
              </a:pPr>
              <a:endParaRPr lang="en-US" sz="3600" dirty="0">
                <a:solidFill>
                  <a:srgbClr val="FFFF99"/>
                </a:solidFill>
                <a:effectLst>
                  <a:outerShdw blurRad="38100" dist="38100" dir="2700000" algn="tl">
                    <a:srgbClr val="000000"/>
                  </a:outerShdw>
                </a:effectLst>
              </a:endParaRPr>
            </a:p>
          </p:txBody>
        </p:sp>
      </p:grpSp>
      <p:sp>
        <p:nvSpPr>
          <p:cNvPr id="12291" name="Text Box 249"/>
          <p:cNvSpPr txBox="1">
            <a:spLocks noChangeArrowheads="1"/>
          </p:cNvSpPr>
          <p:nvPr/>
        </p:nvSpPr>
        <p:spPr bwMode="auto">
          <a:xfrm>
            <a:off x="1066800" y="1219200"/>
            <a:ext cx="7696200" cy="1354217"/>
          </a:xfrm>
          <a:prstGeom prst="rect">
            <a:avLst/>
          </a:prstGeom>
          <a:noFill/>
          <a:ln w="9525">
            <a:noFill/>
            <a:miter lim="800000"/>
            <a:headEnd/>
            <a:tailEnd/>
          </a:ln>
        </p:spPr>
        <p:txBody>
          <a:bodyPr>
            <a:spAutoFit/>
          </a:bodyPr>
          <a:lstStyle/>
          <a:p>
            <a:pPr marL="171450" indent="-171450">
              <a:buClr>
                <a:srgbClr val="92D050"/>
              </a:buClr>
              <a:buFont typeface="Wingdings" pitchFamily="2" charset="2"/>
              <a:buChar char="§"/>
            </a:pPr>
            <a:endParaRPr lang="en-US" sz="1000" b="1" dirty="0">
              <a:solidFill>
                <a:srgbClr val="0066FF"/>
              </a:solidFill>
            </a:endParaRPr>
          </a:p>
          <a:p>
            <a:pPr marL="342900" indent="-342900">
              <a:buClr>
                <a:srgbClr val="92D050"/>
              </a:buClr>
              <a:buFont typeface="Wingdings" pitchFamily="2" charset="2"/>
              <a:buChar char="§"/>
            </a:pPr>
            <a:r>
              <a:rPr lang="en-US" sz="2400" b="1" dirty="0">
                <a:solidFill>
                  <a:srgbClr val="0066FF"/>
                </a:solidFill>
              </a:rPr>
              <a:t>The best headlines help readers start creating a story in their heads or inspire a question in their minds that compel them to want to read more</a:t>
            </a:r>
            <a:endParaRPr lang="en-US" sz="1100" dirty="0">
              <a:solidFill>
                <a:srgbClr val="7030A0"/>
              </a:solidFill>
              <a:latin typeface="+mj-lt"/>
            </a:endParaRPr>
          </a:p>
        </p:txBody>
      </p:sp>
      <p:sp>
        <p:nvSpPr>
          <p:cNvPr id="7" name="TextBox 6"/>
          <p:cNvSpPr txBox="1"/>
          <p:nvPr/>
        </p:nvSpPr>
        <p:spPr>
          <a:xfrm>
            <a:off x="1066800" y="381000"/>
            <a:ext cx="7696200" cy="584775"/>
          </a:xfrm>
          <a:prstGeom prst="rect">
            <a:avLst/>
          </a:prstGeom>
          <a:noFill/>
        </p:spPr>
        <p:txBody>
          <a:bodyPr wrap="square">
            <a:spAutoFit/>
          </a:bodyPr>
          <a:lstStyle/>
          <a:p>
            <a:pPr algn="r"/>
            <a:r>
              <a:rPr lang="en-US" sz="3200" b="1" kern="10" dirty="0">
                <a:solidFill>
                  <a:srgbClr val="92D050"/>
                </a:solidFill>
                <a:latin typeface="Arial"/>
                <a:cs typeface="Arial"/>
              </a:rPr>
              <a:t>Headline Writing</a:t>
            </a:r>
          </a:p>
        </p:txBody>
      </p:sp>
      <p:pic>
        <p:nvPicPr>
          <p:cNvPr id="8194" name="Picture 2" descr="Image result for penmen press page">
            <a:extLst>
              <a:ext uri="{FF2B5EF4-FFF2-40B4-BE49-F238E27FC236}">
                <a16:creationId xmlns:a16="http://schemas.microsoft.com/office/drawing/2014/main" id="{442F26D0-ABAF-4EEB-9FCA-71B2780504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591089"/>
            <a:ext cx="3048000" cy="38766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penmen press page">
            <a:extLst>
              <a:ext uri="{FF2B5EF4-FFF2-40B4-BE49-F238E27FC236}">
                <a16:creationId xmlns:a16="http://schemas.microsoft.com/office/drawing/2014/main" id="{804F9AFC-8BE9-434C-884F-ACB9BC2A52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1709" y="2607923"/>
            <a:ext cx="3048000" cy="387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64075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title"/>
          </p:nvPr>
        </p:nvSpPr>
        <p:spPr/>
        <p:txBody>
          <a:bodyPr/>
          <a:lstStyle/>
          <a:p>
            <a:r>
              <a:rPr lang="en-US" dirty="0"/>
              <a:t>What Is A Lead?</a:t>
            </a:r>
          </a:p>
        </p:txBody>
      </p:sp>
      <p:sp>
        <p:nvSpPr>
          <p:cNvPr id="56326" name="Rectangle 6"/>
          <p:cNvSpPr>
            <a:spLocks noGrp="1" noChangeArrowheads="1"/>
          </p:cNvSpPr>
          <p:nvPr>
            <p:ph type="body" idx="1"/>
          </p:nvPr>
        </p:nvSpPr>
        <p:spPr>
          <a:xfrm>
            <a:off x="1066800" y="1828800"/>
            <a:ext cx="4343400" cy="4149725"/>
          </a:xfrm>
        </p:spPr>
        <p:txBody>
          <a:bodyPr/>
          <a:lstStyle/>
          <a:p>
            <a:r>
              <a:rPr lang="en-US" sz="2600" b="1" dirty="0"/>
              <a:t>Good leads gives readers the most important information in a clear, concise and interesting manner</a:t>
            </a:r>
          </a:p>
          <a:p>
            <a:endParaRPr lang="en-US" sz="2600" b="1" dirty="0"/>
          </a:p>
          <a:p>
            <a:r>
              <a:rPr lang="en-US" sz="2600" b="1" dirty="0"/>
              <a:t>It also establishes the voice and direction of an article</a:t>
            </a:r>
          </a:p>
        </p:txBody>
      </p:sp>
      <p:pic>
        <p:nvPicPr>
          <p:cNvPr id="33796" name="Picture 4" descr="http://lifesatrip.files.wordpress.com/2007/09/reading-the-newspaper.jpg"/>
          <p:cNvPicPr>
            <a:picLocks noChangeAspect="1" noChangeArrowheads="1"/>
          </p:cNvPicPr>
          <p:nvPr/>
        </p:nvPicPr>
        <p:blipFill>
          <a:blip r:embed="rId2" cstate="print"/>
          <a:srcRect/>
          <a:stretch>
            <a:fillRect/>
          </a:stretch>
        </p:blipFill>
        <p:spPr bwMode="auto">
          <a:xfrm>
            <a:off x="5105400" y="1676400"/>
            <a:ext cx="3678593" cy="4343400"/>
          </a:xfrm>
          <a:prstGeom prst="rect">
            <a:avLst/>
          </a:prstGeom>
          <a:noFill/>
        </p:spPr>
      </p:pic>
    </p:spTree>
    <p:extLst>
      <p:ext uri="{BB962C8B-B14F-4D97-AF65-F5344CB8AC3E}">
        <p14:creationId xmlns:p14="http://schemas.microsoft.com/office/powerpoint/2010/main" val="3625864765"/>
      </p:ext>
    </p:extLst>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685800"/>
          </a:xfrm>
        </p:spPr>
        <p:txBody>
          <a:bodyPr/>
          <a:lstStyle/>
          <a:p>
            <a:r>
              <a:rPr lang="en-US" dirty="0"/>
              <a:t>How To Write A Lead</a:t>
            </a:r>
          </a:p>
        </p:txBody>
      </p:sp>
      <p:sp>
        <p:nvSpPr>
          <p:cNvPr id="6" name="Content Placeholder 5"/>
          <p:cNvSpPr>
            <a:spLocks noGrp="1"/>
          </p:cNvSpPr>
          <p:nvPr>
            <p:ph idx="1"/>
          </p:nvPr>
        </p:nvSpPr>
        <p:spPr>
          <a:xfrm>
            <a:off x="990600" y="1524000"/>
            <a:ext cx="4038600" cy="4876800"/>
          </a:xfrm>
        </p:spPr>
        <p:txBody>
          <a:bodyPr/>
          <a:lstStyle/>
          <a:p>
            <a:r>
              <a:rPr lang="en-US" sz="2200" dirty="0"/>
              <a:t>The Five W’s and H: Decide which aspect of the story – who, what, when, where, why, how – is most important </a:t>
            </a:r>
          </a:p>
          <a:p>
            <a:endParaRPr lang="en-US" sz="1200" dirty="0"/>
          </a:p>
          <a:p>
            <a:r>
              <a:rPr lang="en-US" sz="2200" dirty="0"/>
              <a:t>Emphasize those aspects</a:t>
            </a:r>
          </a:p>
          <a:p>
            <a:endParaRPr lang="en-US" sz="1200" dirty="0"/>
          </a:p>
          <a:p>
            <a:r>
              <a:rPr lang="en-US" sz="2200" dirty="0"/>
              <a:t>Less important aspects can wait until 2nd or 3rd sentence/paragraph</a:t>
            </a:r>
          </a:p>
          <a:p>
            <a:endParaRPr lang="en-US" dirty="0"/>
          </a:p>
        </p:txBody>
      </p:sp>
      <p:pic>
        <p:nvPicPr>
          <p:cNvPr id="32770" name="Picture 2" descr="http://alisonharmer.files.wordpress.com/2011/03/the-inverted-pyramid2.jpg"/>
          <p:cNvPicPr>
            <a:picLocks noChangeAspect="1" noChangeArrowheads="1"/>
          </p:cNvPicPr>
          <p:nvPr/>
        </p:nvPicPr>
        <p:blipFill>
          <a:blip r:embed="rId2" cstate="print"/>
          <a:srcRect/>
          <a:stretch>
            <a:fillRect/>
          </a:stretch>
        </p:blipFill>
        <p:spPr bwMode="auto">
          <a:xfrm>
            <a:off x="5257800" y="1828800"/>
            <a:ext cx="3689049" cy="4343400"/>
          </a:xfrm>
          <a:prstGeom prst="rect">
            <a:avLst/>
          </a:prstGeom>
          <a:noFill/>
        </p:spPr>
      </p:pic>
    </p:spTree>
    <p:extLst>
      <p:ext uri="{BB962C8B-B14F-4D97-AF65-F5344CB8AC3E}">
        <p14:creationId xmlns:p14="http://schemas.microsoft.com/office/powerpoint/2010/main" val="6358176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685800"/>
          </a:xfrm>
        </p:spPr>
        <p:txBody>
          <a:bodyPr/>
          <a:lstStyle/>
          <a:p>
            <a:r>
              <a:rPr lang="en-US" dirty="0"/>
              <a:t>How To Write A Lead</a:t>
            </a:r>
          </a:p>
        </p:txBody>
      </p:sp>
      <p:sp>
        <p:nvSpPr>
          <p:cNvPr id="6" name="Content Placeholder 5"/>
          <p:cNvSpPr>
            <a:spLocks noGrp="1"/>
          </p:cNvSpPr>
          <p:nvPr>
            <p:ph idx="1"/>
          </p:nvPr>
        </p:nvSpPr>
        <p:spPr>
          <a:xfrm>
            <a:off x="3581400" y="1524000"/>
            <a:ext cx="5181600" cy="4876800"/>
          </a:xfrm>
        </p:spPr>
        <p:txBody>
          <a:bodyPr/>
          <a:lstStyle/>
          <a:p>
            <a:r>
              <a:rPr lang="en-US" sz="2200" dirty="0"/>
              <a:t>Summarize, but try to be specific</a:t>
            </a:r>
          </a:p>
          <a:p>
            <a:endParaRPr lang="en-US" sz="1200" dirty="0"/>
          </a:p>
          <a:p>
            <a:r>
              <a:rPr lang="en-US" sz="2200" dirty="0"/>
              <a:t>A lead that’s too broad won’t be informative or interesting</a:t>
            </a:r>
          </a:p>
          <a:p>
            <a:endParaRPr lang="en-US" sz="1200" dirty="0"/>
          </a:p>
          <a:p>
            <a:r>
              <a:rPr lang="en-US" sz="2200" dirty="0"/>
              <a:t>Leads are often one or two sentences. Usually about 25 to 30 words -- rarely be more than 40</a:t>
            </a:r>
          </a:p>
          <a:p>
            <a:endParaRPr lang="en-US" sz="1200" dirty="0"/>
          </a:p>
          <a:p>
            <a:r>
              <a:rPr lang="en-US" sz="2200" dirty="0"/>
              <a:t>Readers want to know why the story matters to </a:t>
            </a:r>
            <a:r>
              <a:rPr lang="en-US" sz="2200" i="1" dirty="0"/>
              <a:t>them</a:t>
            </a:r>
            <a:r>
              <a:rPr lang="en-US" sz="2200" dirty="0"/>
              <a:t>. They won’t wait for the answer. Be concise </a:t>
            </a:r>
          </a:p>
        </p:txBody>
      </p:sp>
      <p:pic>
        <p:nvPicPr>
          <p:cNvPr id="45058" name="Picture 2" descr="http://www.plrinternetmarketing.com/wp-content/uploads/2011/04/information-overload.jpg"/>
          <p:cNvPicPr>
            <a:picLocks noChangeAspect="1" noChangeArrowheads="1"/>
          </p:cNvPicPr>
          <p:nvPr/>
        </p:nvPicPr>
        <p:blipFill>
          <a:blip r:embed="rId2" cstate="print"/>
          <a:srcRect/>
          <a:stretch>
            <a:fillRect/>
          </a:stretch>
        </p:blipFill>
        <p:spPr bwMode="auto">
          <a:xfrm>
            <a:off x="1371600" y="1828800"/>
            <a:ext cx="1930597" cy="1704245"/>
          </a:xfrm>
          <a:prstGeom prst="rect">
            <a:avLst/>
          </a:prstGeom>
          <a:noFill/>
        </p:spPr>
      </p:pic>
      <p:pic>
        <p:nvPicPr>
          <p:cNvPr id="45060" name="Picture 4" descr="http://hereandthere.us/wp-content/uploads/2011/02/MultitaskingSarcasticPoster.jpg"/>
          <p:cNvPicPr>
            <a:picLocks noChangeAspect="1" noChangeArrowheads="1"/>
          </p:cNvPicPr>
          <p:nvPr/>
        </p:nvPicPr>
        <p:blipFill>
          <a:blip r:embed="rId3" cstate="print"/>
          <a:srcRect/>
          <a:stretch>
            <a:fillRect/>
          </a:stretch>
        </p:blipFill>
        <p:spPr bwMode="auto">
          <a:xfrm>
            <a:off x="1219200" y="4343400"/>
            <a:ext cx="2244901" cy="1540002"/>
          </a:xfrm>
          <a:prstGeom prst="rect">
            <a:avLst/>
          </a:prstGeom>
          <a:noFill/>
        </p:spPr>
      </p:pic>
    </p:spTree>
    <p:extLst>
      <p:ext uri="{BB962C8B-B14F-4D97-AF65-F5344CB8AC3E}">
        <p14:creationId xmlns:p14="http://schemas.microsoft.com/office/powerpoint/2010/main" val="30017799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685800"/>
          </a:xfrm>
        </p:spPr>
        <p:txBody>
          <a:bodyPr/>
          <a:lstStyle/>
          <a:p>
            <a:r>
              <a:rPr lang="en-US" dirty="0"/>
              <a:t>How To Write A Lead</a:t>
            </a:r>
          </a:p>
        </p:txBody>
      </p:sp>
      <p:sp>
        <p:nvSpPr>
          <p:cNvPr id="6" name="Content Placeholder 5"/>
          <p:cNvSpPr>
            <a:spLocks noGrp="1"/>
          </p:cNvSpPr>
          <p:nvPr>
            <p:ph idx="1"/>
          </p:nvPr>
        </p:nvSpPr>
        <p:spPr>
          <a:xfrm>
            <a:off x="1066800" y="1524000"/>
            <a:ext cx="3886200" cy="4876800"/>
          </a:xfrm>
        </p:spPr>
        <p:txBody>
          <a:bodyPr/>
          <a:lstStyle/>
          <a:p>
            <a:r>
              <a:rPr lang="en-US" sz="2200" dirty="0"/>
              <a:t>Active sentences: Strong verbs make leads interesting</a:t>
            </a:r>
          </a:p>
          <a:p>
            <a:endParaRPr lang="en-US" sz="1200" dirty="0"/>
          </a:p>
          <a:p>
            <a:r>
              <a:rPr lang="en-US" sz="2200" dirty="0"/>
              <a:t>Passive language is dull and leaves out important information, such as the person or thing that caused the action</a:t>
            </a:r>
          </a:p>
          <a:p>
            <a:endParaRPr lang="en-US" sz="1200" dirty="0"/>
          </a:p>
          <a:p>
            <a:r>
              <a:rPr lang="en-US" sz="2200" dirty="0"/>
              <a:t>Incomplete reporting is often due to passive leads</a:t>
            </a:r>
            <a:endParaRPr lang="en-US" dirty="0"/>
          </a:p>
        </p:txBody>
      </p:sp>
      <p:pic>
        <p:nvPicPr>
          <p:cNvPr id="46082" name="Picture 2" descr="http://www.tek-ritr.com/tech_comm/uploads/Style/verbs.gif"/>
          <p:cNvPicPr>
            <a:picLocks noChangeAspect="1" noChangeArrowheads="1"/>
          </p:cNvPicPr>
          <p:nvPr/>
        </p:nvPicPr>
        <p:blipFill>
          <a:blip r:embed="rId2" cstate="print"/>
          <a:srcRect/>
          <a:stretch>
            <a:fillRect/>
          </a:stretch>
        </p:blipFill>
        <p:spPr bwMode="auto">
          <a:xfrm>
            <a:off x="4876800" y="1828800"/>
            <a:ext cx="3905250" cy="3779276"/>
          </a:xfrm>
          <a:prstGeom prst="rect">
            <a:avLst/>
          </a:prstGeom>
          <a:noFill/>
        </p:spPr>
      </p:pic>
    </p:spTree>
    <p:extLst>
      <p:ext uri="{BB962C8B-B14F-4D97-AF65-F5344CB8AC3E}">
        <p14:creationId xmlns:p14="http://schemas.microsoft.com/office/powerpoint/2010/main" val="301462102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685800"/>
          </a:xfrm>
        </p:spPr>
        <p:txBody>
          <a:bodyPr/>
          <a:lstStyle/>
          <a:p>
            <a:r>
              <a:rPr lang="en-US" dirty="0"/>
              <a:t>How To Write A Lead</a:t>
            </a:r>
          </a:p>
        </p:txBody>
      </p:sp>
      <p:sp>
        <p:nvSpPr>
          <p:cNvPr id="6" name="Content Placeholder 5"/>
          <p:cNvSpPr>
            <a:spLocks noGrp="1"/>
          </p:cNvSpPr>
          <p:nvPr>
            <p:ph idx="1"/>
          </p:nvPr>
        </p:nvSpPr>
        <p:spPr>
          <a:xfrm>
            <a:off x="4267200" y="1524000"/>
            <a:ext cx="4495800" cy="4876800"/>
          </a:xfrm>
        </p:spPr>
        <p:txBody>
          <a:bodyPr/>
          <a:lstStyle/>
          <a:p>
            <a:r>
              <a:rPr lang="en-US" sz="2400" b="1" dirty="0"/>
              <a:t>What does the reader already know? In today’s media culture, most readers become aware of breaking news as it happens</a:t>
            </a:r>
          </a:p>
          <a:p>
            <a:endParaRPr lang="en-US" sz="2400" b="1" dirty="0"/>
          </a:p>
          <a:p>
            <a:r>
              <a:rPr lang="en-US" sz="2400" b="1" dirty="0"/>
              <a:t>Your lead should do more than merely regurgitate yesterday’s news</a:t>
            </a:r>
          </a:p>
        </p:txBody>
      </p:sp>
      <p:pic>
        <p:nvPicPr>
          <p:cNvPr id="47106" name="Picture 2" descr="http://static6.depositphotos.com/1111365/623/v/450/dep_6233444-Reading-News-on-ipad--computer-tablet.jpg"/>
          <p:cNvPicPr>
            <a:picLocks noChangeAspect="1" noChangeArrowheads="1"/>
          </p:cNvPicPr>
          <p:nvPr/>
        </p:nvPicPr>
        <p:blipFill>
          <a:blip r:embed="rId2" cstate="print"/>
          <a:srcRect/>
          <a:stretch>
            <a:fillRect/>
          </a:stretch>
        </p:blipFill>
        <p:spPr bwMode="auto">
          <a:xfrm>
            <a:off x="1600200" y="1057564"/>
            <a:ext cx="2209800" cy="2209800"/>
          </a:xfrm>
          <a:prstGeom prst="rect">
            <a:avLst/>
          </a:prstGeom>
          <a:noFill/>
        </p:spPr>
      </p:pic>
      <p:pic>
        <p:nvPicPr>
          <p:cNvPr id="9218" name="Picture 2" descr="Image result for penmen press page">
            <a:extLst>
              <a:ext uri="{FF2B5EF4-FFF2-40B4-BE49-F238E27FC236}">
                <a16:creationId xmlns:a16="http://schemas.microsoft.com/office/drawing/2014/main" id="{8E967530-B9F1-45AB-B628-D2D91B6140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990" y="3276600"/>
            <a:ext cx="2628619"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4592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dirty="0"/>
              <a:t>Things To Avoid In A Lead</a:t>
            </a:r>
          </a:p>
        </p:txBody>
      </p:sp>
      <p:sp>
        <p:nvSpPr>
          <p:cNvPr id="6" name="Content Placeholder 5"/>
          <p:cNvSpPr>
            <a:spLocks noGrp="1"/>
          </p:cNvSpPr>
          <p:nvPr>
            <p:ph idx="1"/>
          </p:nvPr>
        </p:nvSpPr>
        <p:spPr>
          <a:xfrm>
            <a:off x="1219200" y="1219200"/>
            <a:ext cx="7749941" cy="5181600"/>
          </a:xfrm>
        </p:spPr>
        <p:txBody>
          <a:bodyPr/>
          <a:lstStyle/>
          <a:p>
            <a:r>
              <a:rPr lang="en-US" sz="2200" dirty="0"/>
              <a:t>Flowery language: Don’t overuse adverbs and adjectives in the lead. Using strong verbs and nouns</a:t>
            </a:r>
          </a:p>
          <a:p>
            <a:endParaRPr lang="en-US" sz="1200" dirty="0"/>
          </a:p>
          <a:p>
            <a:r>
              <a:rPr lang="en-US" sz="2200" dirty="0"/>
              <a:t>Unnecessary words or phrases: Watch out for unintentional redundancy</a:t>
            </a:r>
          </a:p>
          <a:p>
            <a:pPr lvl="1"/>
            <a:r>
              <a:rPr lang="en-US" sz="1800" dirty="0"/>
              <a:t> I.e: “2 p.m. Wednesday afternoon” or “very unique.” Don’t waste space, especially in the lead. Get to the point</a:t>
            </a:r>
          </a:p>
          <a:p>
            <a:pPr lvl="1"/>
            <a:endParaRPr lang="en-US" sz="1000" dirty="0"/>
          </a:p>
          <a:p>
            <a:r>
              <a:rPr lang="en-US" sz="2000" dirty="0"/>
              <a:t>Formulaic leads: Readers want information, but they also want to be entertained. Leads must sound genuine, not just mechanical</a:t>
            </a:r>
          </a:p>
          <a:p>
            <a:endParaRPr lang="en-US" sz="1200" dirty="0"/>
          </a:p>
          <a:p>
            <a:r>
              <a:rPr lang="en-US" sz="2000" dirty="0"/>
              <a:t>It: Don’t start leads with the word “it.” Imprecise and disorients readers</a:t>
            </a:r>
          </a:p>
          <a:p>
            <a:endParaRPr lang="en-US" dirty="0"/>
          </a:p>
        </p:txBody>
      </p:sp>
      <p:pic>
        <p:nvPicPr>
          <p:cNvPr id="1096" name="Picture 72" descr="http://kis-solutions.net/images/circle%20line%20for%20n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524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1250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696199" cy="533400"/>
          </a:xfrm>
        </p:spPr>
        <p:txBody>
          <a:bodyPr/>
          <a:lstStyle/>
          <a:p>
            <a:r>
              <a:rPr lang="en-US" dirty="0"/>
              <a:t>Types Of Leads</a:t>
            </a:r>
          </a:p>
        </p:txBody>
      </p:sp>
      <p:sp>
        <p:nvSpPr>
          <p:cNvPr id="6" name="Content Placeholder 5"/>
          <p:cNvSpPr>
            <a:spLocks noGrp="1"/>
          </p:cNvSpPr>
          <p:nvPr>
            <p:ph idx="1"/>
          </p:nvPr>
        </p:nvSpPr>
        <p:spPr>
          <a:xfrm>
            <a:off x="4114800" y="1219200"/>
            <a:ext cx="4854341" cy="5181600"/>
          </a:xfrm>
        </p:spPr>
        <p:txBody>
          <a:bodyPr/>
          <a:lstStyle/>
          <a:p>
            <a:r>
              <a:rPr lang="en-US" sz="2200" dirty="0"/>
              <a:t>Summary lead:  Traditional news lead. Often used for breaking news</a:t>
            </a:r>
          </a:p>
          <a:p>
            <a:pPr lvl="1"/>
            <a:r>
              <a:rPr lang="en-US" sz="2000" dirty="0"/>
              <a:t>A story about a student government vote might use this “just the facts” approach</a:t>
            </a:r>
          </a:p>
          <a:p>
            <a:pPr lvl="1"/>
            <a:endParaRPr lang="en-US" sz="1000" dirty="0"/>
          </a:p>
          <a:p>
            <a:pPr lvl="1"/>
            <a:r>
              <a:rPr lang="en-US" sz="2000" dirty="0"/>
              <a:t>Straight news leads tend to provide answers to the most important three or four of the Five W’s and H</a:t>
            </a:r>
          </a:p>
          <a:p>
            <a:pPr lvl="1"/>
            <a:endParaRPr lang="en-US" sz="1000" dirty="0"/>
          </a:p>
          <a:p>
            <a:pPr lvl="1"/>
            <a:r>
              <a:rPr lang="en-US" sz="2000" dirty="0"/>
              <a:t>Typically used to convey who, what, when and where</a:t>
            </a:r>
          </a:p>
        </p:txBody>
      </p:sp>
      <p:pic>
        <p:nvPicPr>
          <p:cNvPr id="2051" name="Picture 3" descr="http://www.fox17.com/newsroom/top_stories/images/top_stories_320x2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162" y="4953000"/>
            <a:ext cx="2362200" cy="177165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http://us.123rf.com/400wm/400/400/joingate/joingate0909/joingate090900089/5565916-breaking-news-headline-on-a-mock-up-newspap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5453" y="685800"/>
            <a:ext cx="262561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penmen press">
            <a:extLst>
              <a:ext uri="{FF2B5EF4-FFF2-40B4-BE49-F238E27FC236}">
                <a16:creationId xmlns:a16="http://schemas.microsoft.com/office/drawing/2014/main" id="{9361EC93-2767-4832-BE12-ED70F0A96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237" y="227647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448478"/>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5317</TotalTime>
  <Words>1586</Words>
  <Application>Microsoft Office PowerPoint</Application>
  <PresentationFormat>On-screen Show (4:3)</PresentationFormat>
  <Paragraphs>179</Paragraphs>
  <Slides>22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Monotype Sorts</vt:lpstr>
      <vt:lpstr>Times New Roman</vt:lpstr>
      <vt:lpstr>Wingdings</vt:lpstr>
      <vt:lpstr>Default Design</vt:lpstr>
      <vt:lpstr>What Is A Lead?</vt:lpstr>
      <vt:lpstr>What Is A Lead?</vt:lpstr>
      <vt:lpstr>What Is A Lead?</vt:lpstr>
      <vt:lpstr>How To Write A Lead</vt:lpstr>
      <vt:lpstr>How To Write A Lead</vt:lpstr>
      <vt:lpstr>How To Write A Lead</vt:lpstr>
      <vt:lpstr>How To Write A Lead</vt:lpstr>
      <vt:lpstr>Things To Avoid In A Lead</vt:lpstr>
      <vt:lpstr>Types Of Leads</vt:lpstr>
      <vt:lpstr>Summary Lead - Example</vt:lpstr>
      <vt:lpstr>Summary Lead - Example</vt:lpstr>
      <vt:lpstr>Types Of Leads</vt:lpstr>
      <vt:lpstr>Anecdotal Lead - Example</vt:lpstr>
      <vt:lpstr>Question Lead -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Privacy - Who Owns What?</dc:title>
  <dc:subject>Social Media</dc:subject>
  <dc:creator>Jon Boroshok</dc:creator>
  <cp:lastModifiedBy>Boroshok, Jon</cp:lastModifiedBy>
  <cp:revision>803</cp:revision>
  <dcterms:created xsi:type="dcterms:W3CDTF">2000-03-27T23:01:26Z</dcterms:created>
  <dcterms:modified xsi:type="dcterms:W3CDTF">2020-05-28T00:14:04Z</dcterms:modified>
</cp:coreProperties>
</file>