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T Sans Narrow"/>
      <p:regular r:id="rId14"/>
      <p:bold r:id="rId15"/>
    </p:embeddedFont>
    <p:embeddedFont>
      <p:font typeface="Lato"/>
      <p:regular r:id="rId16"/>
      <p:bold r:id="rId17"/>
      <p:italic r:id="rId18"/>
      <p:boldItalic r:id="rId19"/>
    </p:embeddedFont>
    <p:embeddedFont>
      <p:font typeface="Source Sans Pro"/>
      <p:regular r:id="rId20"/>
      <p:bold r:id="rId21"/>
      <p:italic r:id="rId22"/>
      <p:boldItalic r:id="rId23"/>
    </p:embeddedFont>
    <p:embeddedFont>
      <p:font typeface="Open Sans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regular.fntdata"/><Relationship Id="rId22" Type="http://schemas.openxmlformats.org/officeDocument/2006/relationships/font" Target="fonts/SourceSansPro-italic.fntdata"/><Relationship Id="rId21" Type="http://schemas.openxmlformats.org/officeDocument/2006/relationships/font" Target="fonts/SourceSansPro-bold.fntdata"/><Relationship Id="rId24" Type="http://schemas.openxmlformats.org/officeDocument/2006/relationships/font" Target="fonts/OpenSans-regular.fntdata"/><Relationship Id="rId23" Type="http://schemas.openxmlformats.org/officeDocument/2006/relationships/font" Target="fonts/SourceSansPr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italic.fntdata"/><Relationship Id="rId25" Type="http://schemas.openxmlformats.org/officeDocument/2006/relationships/font" Target="fonts/OpenSans-bold.fntdata"/><Relationship Id="rId27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PTSansNarrow-bold.fntdata"/><Relationship Id="rId14" Type="http://schemas.openxmlformats.org/officeDocument/2006/relationships/font" Target="fonts/PTSansNarrow-regular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19" Type="http://schemas.openxmlformats.org/officeDocument/2006/relationships/font" Target="fonts/Lato-boldItalic.fntdata"/><Relationship Id="rId18" Type="http://schemas.openxmlformats.org/officeDocument/2006/relationships/font" Target="fonts/La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07186afaa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07186afa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07186afaa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07186afaa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07186afaa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07186afaa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07186afaa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07186afaa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07186afaa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07186afaa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07186afaa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e07186afaa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07186afaa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e07186afaa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bailey talk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Summer Training #3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 vs Copy Editing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Announcements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Powerpoint</a:t>
            </a:r>
            <a:r>
              <a:rPr lang="en"/>
              <a:t>: content vs copy editing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What each one looks like and how to do it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Style Guide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Solidify and confirm article selections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Has anyone made progress or found contacts?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Brainstorm</a:t>
            </a:r>
            <a:r>
              <a:rPr lang="en"/>
              <a:t> contacts for people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 Editing 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73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Making sure the content of the </a:t>
            </a:r>
            <a:r>
              <a:rPr lang="en"/>
              <a:t>article</a:t>
            </a:r>
            <a:r>
              <a:rPr lang="en"/>
              <a:t> is </a:t>
            </a:r>
            <a:r>
              <a:rPr lang="en"/>
              <a:t>relevant</a:t>
            </a:r>
            <a:r>
              <a:rPr lang="en"/>
              <a:t> to SNHU and the </a:t>
            </a:r>
            <a:r>
              <a:rPr lang="en"/>
              <a:t>section</a:t>
            </a:r>
            <a:r>
              <a:rPr lang="en"/>
              <a:t> it is 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Is the article timely?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Does it relate to students, community, staff, etc.?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Does the </a:t>
            </a:r>
            <a:r>
              <a:rPr lang="en"/>
              <a:t>article</a:t>
            </a:r>
            <a:r>
              <a:rPr lang="en"/>
              <a:t> fit into the section it is categorized in?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Does the article follow the inverted pyramid?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Lead, body, tail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Is it organized sequentially?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Is it </a:t>
            </a:r>
            <a:r>
              <a:rPr lang="en"/>
              <a:t>easy</a:t>
            </a:r>
            <a:r>
              <a:rPr lang="en"/>
              <a:t> to follow?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Style Guide*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 Editing for News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>
                <a:solidFill>
                  <a:srgbClr val="595959"/>
                </a:solidFill>
              </a:rPr>
              <a:t>Are there primary sources?</a:t>
            </a:r>
            <a:endParaRPr>
              <a:solidFill>
                <a:srgbClr val="59595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○"/>
            </a:pPr>
            <a:r>
              <a:rPr lang="en">
                <a:solidFill>
                  <a:srgbClr val="595959"/>
                </a:solidFill>
              </a:rPr>
              <a:t>Are the sources </a:t>
            </a:r>
            <a:r>
              <a:rPr lang="en">
                <a:solidFill>
                  <a:srgbClr val="595959"/>
                </a:solidFill>
              </a:rPr>
              <a:t>attributed</a:t>
            </a:r>
            <a:r>
              <a:rPr lang="en">
                <a:solidFill>
                  <a:srgbClr val="595959"/>
                </a:solidFill>
              </a:rPr>
              <a:t> accurately?</a:t>
            </a:r>
            <a:endParaRPr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>
                <a:solidFill>
                  <a:srgbClr val="595959"/>
                </a:solidFill>
              </a:rPr>
              <a:t>Does it directly relate to SNHU?</a:t>
            </a:r>
            <a:endParaRPr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>
                <a:solidFill>
                  <a:srgbClr val="595959"/>
                </a:solidFill>
              </a:rPr>
              <a:t>Breaking News</a:t>
            </a:r>
            <a:endParaRPr>
              <a:solidFill>
                <a:srgbClr val="59595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○"/>
            </a:pPr>
            <a:r>
              <a:rPr lang="en">
                <a:solidFill>
                  <a:srgbClr val="595959"/>
                </a:solidFill>
              </a:rPr>
              <a:t>One source will do in a time crunch</a:t>
            </a:r>
            <a:endParaRPr>
              <a:solidFill>
                <a:srgbClr val="59595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○"/>
            </a:pPr>
            <a:r>
              <a:rPr lang="en">
                <a:solidFill>
                  <a:srgbClr val="595959"/>
                </a:solidFill>
              </a:rPr>
              <a:t>Sets up your audience to be prepared for updates and follow ups</a:t>
            </a:r>
            <a:endParaRPr sz="1000"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>
                <a:solidFill>
                  <a:srgbClr val="595959"/>
                </a:solidFill>
              </a:rPr>
              <a:t>Long Form</a:t>
            </a:r>
            <a:endParaRPr>
              <a:solidFill>
                <a:srgbClr val="59595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○"/>
            </a:pPr>
            <a:r>
              <a:rPr lang="en">
                <a:solidFill>
                  <a:srgbClr val="595959"/>
                </a:solidFill>
              </a:rPr>
              <a:t>More narrative and details</a:t>
            </a:r>
            <a:endParaRPr>
              <a:solidFill>
                <a:srgbClr val="59595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○"/>
            </a:pPr>
            <a:r>
              <a:rPr lang="en">
                <a:solidFill>
                  <a:srgbClr val="595959"/>
                </a:solidFill>
              </a:rPr>
              <a:t>A deeper dive with a defined timeline → usually </a:t>
            </a:r>
            <a:r>
              <a:rPr lang="en">
                <a:solidFill>
                  <a:srgbClr val="595959"/>
                </a:solidFill>
              </a:rPr>
              <a:t>focuses on  person/group or an event</a:t>
            </a:r>
            <a:endParaRPr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>
                <a:solidFill>
                  <a:srgbClr val="595959"/>
                </a:solidFill>
              </a:rPr>
              <a:t>Investigative</a:t>
            </a:r>
            <a:endParaRPr>
              <a:solidFill>
                <a:srgbClr val="59595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○"/>
            </a:pPr>
            <a:r>
              <a:rPr lang="en">
                <a:solidFill>
                  <a:srgbClr val="595959"/>
                </a:solidFill>
              </a:rPr>
              <a:t>A type of long form article</a:t>
            </a:r>
            <a:endParaRPr>
              <a:solidFill>
                <a:srgbClr val="59595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○"/>
            </a:pPr>
            <a:r>
              <a:rPr lang="en">
                <a:solidFill>
                  <a:srgbClr val="595959"/>
                </a:solidFill>
              </a:rPr>
              <a:t>Heavy on sources and research → this stage can take weeks on its own</a:t>
            </a:r>
            <a:endParaRPr>
              <a:solidFill>
                <a:srgbClr val="59595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○"/>
            </a:pPr>
            <a:r>
              <a:rPr lang="en">
                <a:solidFill>
                  <a:srgbClr val="595959"/>
                </a:solidFill>
              </a:rPr>
              <a:t>Likely explores the impact of a single topic from many angles</a:t>
            </a:r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 Editing for Sports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>
                <a:solidFill>
                  <a:srgbClr val="595959"/>
                </a:solidFill>
              </a:rPr>
              <a:t>Are the terms used in the </a:t>
            </a:r>
            <a:r>
              <a:rPr lang="en">
                <a:solidFill>
                  <a:srgbClr val="595959"/>
                </a:solidFill>
              </a:rPr>
              <a:t>article</a:t>
            </a:r>
            <a:r>
              <a:rPr lang="en">
                <a:solidFill>
                  <a:srgbClr val="595959"/>
                </a:solidFill>
              </a:rPr>
              <a:t> appropriate for the sport?</a:t>
            </a:r>
            <a:endParaRPr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>
                <a:solidFill>
                  <a:srgbClr val="595959"/>
                </a:solidFill>
              </a:rPr>
              <a:t>Do the athletes have proper positions and stats listed (keep them updated as close to publishing as possible)</a:t>
            </a:r>
            <a:endParaRPr>
              <a:solidFill>
                <a:srgbClr val="59595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○"/>
            </a:pPr>
            <a:r>
              <a:rPr lang="en">
                <a:solidFill>
                  <a:srgbClr val="595959"/>
                </a:solidFill>
              </a:rPr>
              <a:t>Use personal statistics (goals, assists, etc.)</a:t>
            </a:r>
            <a:endParaRPr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>
                <a:solidFill>
                  <a:srgbClr val="595959"/>
                </a:solidFill>
              </a:rPr>
              <a:t>Are the scores accurate?</a:t>
            </a:r>
            <a:endParaRPr>
              <a:solidFill>
                <a:srgbClr val="59595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Source Sans Pro"/>
              <a:buChar char="○"/>
            </a:pPr>
            <a:r>
              <a:rPr lang="en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Use ranking information</a:t>
            </a:r>
            <a:endParaRPr sz="1000"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>
                <a:solidFill>
                  <a:srgbClr val="595959"/>
                </a:solidFill>
              </a:rPr>
              <a:t>Does the article go </a:t>
            </a:r>
            <a:r>
              <a:rPr lang="en">
                <a:solidFill>
                  <a:srgbClr val="595959"/>
                </a:solidFill>
              </a:rPr>
              <a:t>through</a:t>
            </a:r>
            <a:r>
              <a:rPr lang="en">
                <a:solidFill>
                  <a:srgbClr val="595959"/>
                </a:solidFill>
              </a:rPr>
              <a:t> the game </a:t>
            </a:r>
            <a:r>
              <a:rPr lang="en">
                <a:solidFill>
                  <a:srgbClr val="595959"/>
                </a:solidFill>
              </a:rPr>
              <a:t>sequentially? </a:t>
            </a:r>
            <a:endParaRPr>
              <a:solidFill>
                <a:srgbClr val="5959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Source Sans Pro"/>
              <a:buChar char="○"/>
            </a:pPr>
            <a:r>
              <a:rPr lang="en">
                <a:solidFill>
                  <a:srgbClr val="595959"/>
                </a:solidFill>
              </a:rPr>
              <a:t>Use </a:t>
            </a:r>
            <a:r>
              <a:rPr lang="en">
                <a:solidFill>
                  <a:srgbClr val="595959"/>
                </a:solidFill>
              </a:rPr>
              <a:t>Penmen</a:t>
            </a:r>
            <a:r>
              <a:rPr lang="en">
                <a:solidFill>
                  <a:srgbClr val="595959"/>
                </a:solidFill>
              </a:rPr>
              <a:t> Athletics for guidance </a:t>
            </a:r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 Editing for Opinions/A&amp;E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sure the writer is clear about their opinion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POV has to be </a:t>
            </a:r>
            <a:r>
              <a:rPr lang="en"/>
              <a:t>consistent → can’t start in the third person and end with “I think”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Check that it is well-rounded and doesn’t ignore the other side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Has to be compelling → if you’re bored reading it the reader will be, too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Is it too long? Repetitive? One sided?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they talk to anyone else?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Does this person help back their point up?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Are they being negative for the sake of being negative?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 </a:t>
            </a:r>
            <a:r>
              <a:rPr lang="en"/>
              <a:t>Editing</a:t>
            </a:r>
            <a:r>
              <a:rPr lang="en"/>
              <a:t> for Lifestyle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sure the writer’s intentions are clear off the bat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Is it about something on campus? Close by? Does it target college students?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 the logic for the writers </a:t>
            </a:r>
            <a:r>
              <a:rPr lang="en"/>
              <a:t>endorsement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Articles need to explain why the reader should follow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Identify examples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Restaurant</a:t>
            </a:r>
            <a:r>
              <a:rPr lang="en"/>
              <a:t> reviews should name drop good meals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Articles about trends should explain what it is and why it’s good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the writer doesn’t make the </a:t>
            </a:r>
            <a:r>
              <a:rPr lang="en"/>
              <a:t>topic</a:t>
            </a:r>
            <a:r>
              <a:rPr lang="en"/>
              <a:t> appealing the readers won’t find out for themselves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 Editing 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Lato"/>
              <a:buChar char="●"/>
            </a:pPr>
            <a:r>
              <a:rPr lang="en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Formatting</a:t>
            </a:r>
            <a:endParaRPr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Lato"/>
              <a:buChar char="○"/>
            </a:pPr>
            <a:r>
              <a:rPr lang="en" sz="1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1 Inch Margins</a:t>
            </a:r>
            <a:endParaRPr sz="18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Lato"/>
              <a:buChar char="○"/>
            </a:pPr>
            <a:r>
              <a:rPr lang="en" sz="1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11 point Arial double spaced</a:t>
            </a:r>
            <a:endParaRPr sz="18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Lato"/>
              <a:buChar char="○"/>
            </a:pPr>
            <a:r>
              <a:rPr lang="en" sz="1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Skip a line between paragraphs (no idents)</a:t>
            </a:r>
            <a:endParaRPr sz="18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Lato"/>
              <a:buChar char="○"/>
            </a:pPr>
            <a:r>
              <a:rPr lang="en" sz="1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At least 300 words (Typically somewhere between 350 - 500)</a:t>
            </a:r>
            <a:endParaRPr sz="18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Lato"/>
              <a:buChar char="●"/>
            </a:pPr>
            <a:r>
              <a:rPr lang="en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Grammar &amp; spelling</a:t>
            </a:r>
            <a:endParaRPr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Lato"/>
              <a:buChar char="○"/>
            </a:pPr>
            <a:r>
              <a:rPr lang="en" sz="1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Write in the third person</a:t>
            </a:r>
            <a:endParaRPr sz="18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Lato"/>
              <a:buChar char="○"/>
            </a:pPr>
            <a:r>
              <a:rPr lang="en" sz="1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Use an active voice whenever possible</a:t>
            </a:r>
            <a:endParaRPr sz="18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Lato"/>
              <a:buChar char="○"/>
            </a:pPr>
            <a:r>
              <a:rPr lang="en" sz="1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Opinion Articles are generally stronger if written in third person as well</a:t>
            </a:r>
            <a:endParaRPr sz="18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Lato"/>
              <a:buChar char="○"/>
            </a:pPr>
            <a:r>
              <a:rPr lang="en" sz="1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Avoid redundant words, sentences, or even paragraphs</a:t>
            </a:r>
            <a:endParaRPr sz="18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